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4"/>
  </p:notesMasterIdLst>
  <p:handoutMasterIdLst>
    <p:handoutMasterId r:id="rId25"/>
  </p:handoutMasterIdLst>
  <p:sldIdLst>
    <p:sldId id="303" r:id="rId2"/>
    <p:sldId id="304" r:id="rId3"/>
    <p:sldId id="282" r:id="rId4"/>
    <p:sldId id="267" r:id="rId5"/>
    <p:sldId id="281" r:id="rId6"/>
    <p:sldId id="271" r:id="rId7"/>
    <p:sldId id="283" r:id="rId8"/>
    <p:sldId id="284" r:id="rId9"/>
    <p:sldId id="287" r:id="rId10"/>
    <p:sldId id="288" r:id="rId11"/>
    <p:sldId id="290" r:id="rId12"/>
    <p:sldId id="289" r:id="rId13"/>
    <p:sldId id="292" r:id="rId14"/>
    <p:sldId id="293" r:id="rId15"/>
    <p:sldId id="294" r:id="rId16"/>
    <p:sldId id="295" r:id="rId17"/>
    <p:sldId id="296" r:id="rId18"/>
    <p:sldId id="297" r:id="rId19"/>
    <p:sldId id="301" r:id="rId20"/>
    <p:sldId id="274" r:id="rId21"/>
    <p:sldId id="298" r:id="rId22"/>
    <p:sldId id="299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996633"/>
    <a:srgbClr val="FFFF66"/>
    <a:srgbClr val="66FF33"/>
    <a:srgbClr val="008080"/>
    <a:srgbClr val="CC0099"/>
    <a:srgbClr val="CC0000"/>
    <a:srgbClr val="CC99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F0CF86-832C-4C9B-8D10-A6F3A0CEC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4CF05F-CCEC-4B52-A45D-AFED0A05A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7119F0-A577-45E8-AC3C-7270A9135BF1}" type="slidenum">
              <a:rPr lang="en-US" smtClean="0">
                <a:latin typeface="Arial" charset="0"/>
                <a:cs typeface="Arial" charset="0"/>
              </a:rPr>
              <a:pPr/>
              <a:t>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3AACD3-CD1A-40F0-899F-23F779DF2305}" type="slidenum">
              <a:rPr lang="en-US" smtClean="0">
                <a:latin typeface="Arial" charset="0"/>
                <a:cs typeface="Arial" charset="0"/>
              </a:rPr>
              <a:pPr/>
              <a:t>12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5D3C73-C38D-444D-82CB-5E030C2320C8}" type="slidenum">
              <a:rPr lang="en-US" smtClean="0">
                <a:latin typeface="Arial" charset="0"/>
                <a:cs typeface="Arial" charset="0"/>
              </a:rPr>
              <a:pPr/>
              <a:t>13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50DA52-810F-4977-A8AB-A465AD0249C4}" type="slidenum">
              <a:rPr lang="en-US" smtClean="0">
                <a:latin typeface="Arial" charset="0"/>
                <a:cs typeface="Arial" charset="0"/>
              </a:rPr>
              <a:pPr/>
              <a:t>14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EEE145-FA92-4BB6-8AC1-C4094B306FF4}" type="slidenum">
              <a:rPr lang="en-US" smtClean="0">
                <a:latin typeface="Arial" charset="0"/>
                <a:cs typeface="Arial" charset="0"/>
              </a:rPr>
              <a:pPr/>
              <a:t>15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D256A-6AAC-41D4-A3E5-558335E33B41}" type="slidenum">
              <a:rPr lang="en-US" smtClean="0">
                <a:latin typeface="Arial" charset="0"/>
                <a:cs typeface="Arial" charset="0"/>
              </a:rPr>
              <a:pPr/>
              <a:t>16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FB4A0-6A0D-42A7-A013-4A96CA78FB98}" type="slidenum">
              <a:rPr lang="en-US" smtClean="0">
                <a:latin typeface="Arial" charset="0"/>
                <a:cs typeface="Arial" charset="0"/>
              </a:rPr>
              <a:pPr/>
              <a:t>17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2D8209-EF34-47FD-AC43-37CEB31CA70E}" type="slidenum">
              <a:rPr lang="en-US" smtClean="0">
                <a:latin typeface="Arial" charset="0"/>
                <a:cs typeface="Arial" charset="0"/>
              </a:rPr>
              <a:pPr/>
              <a:t>18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1766DD-0DC3-42C4-B63B-EF0450E12A99}" type="slidenum">
              <a:rPr lang="en-US" smtClean="0">
                <a:latin typeface="Arial" charset="0"/>
                <a:cs typeface="Arial" charset="0"/>
              </a:rPr>
              <a:pPr/>
              <a:t>19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A4895C-F8C4-4D0F-8A6A-AEE9C2EA2556}" type="slidenum">
              <a:rPr lang="en-US" smtClean="0">
                <a:latin typeface="Arial" charset="0"/>
                <a:cs typeface="Arial" charset="0"/>
              </a:rPr>
              <a:pPr/>
              <a:t>20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D1F5D1-B12E-419B-9227-1022213B9AA7}" type="slidenum">
              <a:rPr lang="en-US" smtClean="0">
                <a:latin typeface="Arial" charset="0"/>
                <a:cs typeface="Arial" charset="0"/>
              </a:rPr>
              <a:pPr/>
              <a:t>21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418BC1-D8F6-4855-BED9-34337531D83B}" type="slidenum">
              <a:rPr lang="en-US" smtClean="0">
                <a:latin typeface="Arial" charset="0"/>
                <a:cs typeface="Arial" charset="0"/>
              </a:rPr>
              <a:pPr/>
              <a:t>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156473-172D-4BA5-8045-5B466D096CC1}" type="slidenum">
              <a:rPr lang="en-US" smtClean="0">
                <a:latin typeface="Arial" charset="0"/>
                <a:cs typeface="Arial" charset="0"/>
              </a:rPr>
              <a:pPr/>
              <a:t>22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4C71E6-35D2-49FD-AEA8-702D8CA320C3}" type="slidenum">
              <a:rPr lang="en-US" smtClean="0">
                <a:latin typeface="Arial" charset="0"/>
                <a:cs typeface="Arial" charset="0"/>
              </a:rPr>
              <a:pPr/>
              <a:t>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16393A-2A9A-48E4-A80E-E917BC83324D}" type="slidenum">
              <a:rPr lang="en-US" smtClean="0">
                <a:latin typeface="Arial" charset="0"/>
                <a:cs typeface="Arial" charset="0"/>
              </a:rPr>
              <a:pPr/>
              <a:t>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466B87-FE8F-4828-8143-EF0E1EF5C2D5}" type="slidenum">
              <a:rPr lang="en-US" smtClean="0">
                <a:latin typeface="Arial" charset="0"/>
                <a:cs typeface="Arial" charset="0"/>
              </a:rPr>
              <a:pPr/>
              <a:t>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68152B-841A-4182-89FA-4F052326C01B}" type="slidenum">
              <a:rPr lang="en-US" smtClean="0">
                <a:latin typeface="Arial" charset="0"/>
                <a:cs typeface="Arial" charset="0"/>
              </a:rPr>
              <a:pPr/>
              <a:t>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077EC2-8219-45C7-BBAD-9FDC1C864BB7}" type="slidenum">
              <a:rPr lang="en-US" smtClean="0">
                <a:latin typeface="Arial" charset="0"/>
                <a:cs typeface="Arial" charset="0"/>
              </a:rPr>
              <a:pPr/>
              <a:t>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BF41CD-544A-4636-B5D4-B11E922A7980}" type="slidenum">
              <a:rPr lang="en-US" smtClean="0">
                <a:latin typeface="Arial" charset="0"/>
                <a:cs typeface="Arial" charset="0"/>
              </a:rPr>
              <a:pPr/>
              <a:t>10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EB43D0-03A4-4E61-80C1-5DC089880386}" type="slidenum">
              <a:rPr lang="en-US" smtClean="0">
                <a:latin typeface="Arial" charset="0"/>
                <a:cs typeface="Arial" charset="0"/>
              </a:rPr>
              <a:pPr/>
              <a:t>11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777EE-EFBD-4F7F-A024-D66C56BEB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835F0-4803-4973-9731-1E2A2940A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98EE3-7CA0-447A-93E8-05B1D8DF2F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827F3-68BD-4A7D-B0C6-07FDCA021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D8588-CCCA-413D-AB97-5CC7CE48D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ADEFA-E1A6-4875-BC1E-A9C6A45F6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41A27-CF8B-40C0-9981-20AAC5124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025C3-59D2-4116-8541-9363B1ABE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93C5F-6EB3-4BF0-87D0-C644D115E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99EDB-9FE2-454E-AC60-1BD914837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3D8E0-DB7C-41D3-954E-B740A7DD5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10BA6-890F-458D-B6BC-55211E41D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8662A4A-9C1C-4C4D-8171-637B7FA4A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../hvu-%20mo%20coi%20xu%20kien/anh%20mo%20coi.pp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gif"/><Relationship Id="rId4" Type="http://schemas.openxmlformats.org/officeDocument/2006/relationships/image" Target="../media/image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4" descr="620_FrCart01_PNG_1205x17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33400"/>
            <a:ext cx="9144000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620_FrCart01_PNG_1205x17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33400"/>
            <a:ext cx="9144000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9" name="WordArt 7"/>
          <p:cNvSpPr>
            <a:spLocks noChangeArrowheads="1" noChangeShapeType="1" noTextEdit="1"/>
          </p:cNvSpPr>
          <p:nvPr/>
        </p:nvSpPr>
        <p:spPr bwMode="auto">
          <a:xfrm>
            <a:off x="1066800" y="1600200"/>
            <a:ext cx="7391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CC99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TẬP LÀM VĂN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4"/>
          <p:cNvSpPr>
            <a:spLocks noChangeShapeType="1"/>
          </p:cNvSpPr>
          <p:nvPr/>
        </p:nvSpPr>
        <p:spPr bwMode="auto">
          <a:xfrm>
            <a:off x="2514600" y="1905000"/>
            <a:ext cx="396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457200" y="2209800"/>
            <a:ext cx="4191000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 sz="2800" b="1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sz="2800" b="1">
                <a:solidFill>
                  <a:schemeClr val="accent2"/>
                </a:solidFill>
              </a:rPr>
              <a:t>Tả hình dáng cái cối theo trình tự:từ bộ phận lớn </a:t>
            </a:r>
            <a:r>
              <a:rPr lang="vi-VN" sz="2800" b="1">
                <a:solidFill>
                  <a:schemeClr val="accent2"/>
                </a:solidFill>
              </a:rPr>
              <a:t>đ</a:t>
            </a:r>
            <a:r>
              <a:rPr lang="en-US" sz="2800" b="1">
                <a:solidFill>
                  <a:schemeClr val="accent2"/>
                </a:solidFill>
              </a:rPr>
              <a:t>ến bộ phận nhỏ, từ ngòai vào trong,từ phần chính </a:t>
            </a:r>
            <a:r>
              <a:rPr lang="vi-VN" sz="2800" b="1">
                <a:solidFill>
                  <a:schemeClr val="accent2"/>
                </a:solidFill>
              </a:rPr>
              <a:t>đ</a:t>
            </a:r>
            <a:r>
              <a:rPr lang="en-US" sz="2800" b="1">
                <a:solidFill>
                  <a:schemeClr val="accent2"/>
                </a:solidFill>
              </a:rPr>
              <a:t>ến phần phụ.</a:t>
            </a: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4572000" y="2649538"/>
            <a:ext cx="45720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Cái vành    cái áo ; hai </a:t>
            </a:r>
          </a:p>
          <a:p>
            <a:r>
              <a:rPr lang="en-US" sz="2800">
                <a:solidFill>
                  <a:srgbClr val="FF0000"/>
                </a:solidFill>
              </a:rPr>
              <a:t>cái tai    lỗ tai ; hàm r</a:t>
            </a:r>
            <a:r>
              <a:rPr lang="vi-VN" sz="2800">
                <a:solidFill>
                  <a:srgbClr val="FF0000"/>
                </a:solidFill>
              </a:rPr>
              <a:t>ă</a:t>
            </a:r>
            <a:r>
              <a:rPr lang="en-US" sz="2800">
                <a:solidFill>
                  <a:srgbClr val="FF0000"/>
                </a:solidFill>
              </a:rPr>
              <a:t>ng cối    d</a:t>
            </a:r>
            <a:r>
              <a:rPr lang="vi-VN" sz="2800">
                <a:solidFill>
                  <a:srgbClr val="FF0000"/>
                </a:solidFill>
              </a:rPr>
              <a:t>ă</a:t>
            </a:r>
            <a:r>
              <a:rPr lang="en-US" sz="2800">
                <a:solidFill>
                  <a:srgbClr val="FF0000"/>
                </a:solidFill>
              </a:rPr>
              <a:t>m cối ; cần cối    </a:t>
            </a:r>
            <a:r>
              <a:rPr lang="vi-VN" sz="2800">
                <a:solidFill>
                  <a:srgbClr val="FF0000"/>
                </a:solidFill>
              </a:rPr>
              <a:t>đ</a:t>
            </a:r>
            <a:r>
              <a:rPr lang="en-US" sz="2800">
                <a:solidFill>
                  <a:srgbClr val="FF0000"/>
                </a:solidFill>
              </a:rPr>
              <a:t>ầu cần    cái chốt     dây</a:t>
            </a:r>
          </a:p>
          <a:p>
            <a:r>
              <a:rPr lang="en-US" sz="2800">
                <a:solidFill>
                  <a:srgbClr val="FF0000"/>
                </a:solidFill>
              </a:rPr>
              <a:t>thừng buộc cần.</a:t>
            </a:r>
          </a:p>
        </p:txBody>
      </p:sp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304800" y="876300"/>
            <a:ext cx="82994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</a:rPr>
              <a:t>d. Phần thân bài tả cái cối theo trình tự nh</a:t>
            </a:r>
            <a:r>
              <a:rPr lang="vi-VN" sz="3000" b="1">
                <a:solidFill>
                  <a:srgbClr val="FF0000"/>
                </a:solidFill>
              </a:rPr>
              <a:t>ư</a:t>
            </a:r>
            <a:r>
              <a:rPr lang="en-US" sz="3000" b="1">
                <a:solidFill>
                  <a:srgbClr val="FF0000"/>
                </a:solidFill>
              </a:rPr>
              <a:t> </a:t>
            </a:r>
          </a:p>
          <a:p>
            <a:r>
              <a:rPr lang="en-US" sz="3000" b="1">
                <a:solidFill>
                  <a:srgbClr val="FF0000"/>
                </a:solidFill>
              </a:rPr>
              <a:t>thế nào?</a:t>
            </a:r>
          </a:p>
          <a:p>
            <a:endParaRPr lang="en-US" sz="3000" b="1">
              <a:solidFill>
                <a:srgbClr val="FF0000"/>
              </a:solidFill>
            </a:endParaRPr>
          </a:p>
        </p:txBody>
      </p:sp>
      <p:sp>
        <p:nvSpPr>
          <p:cNvPr id="11270" name="Text Box 11"/>
          <p:cNvSpPr txBox="1">
            <a:spLocks noChangeArrowheads="1"/>
          </p:cNvSpPr>
          <p:nvPr/>
        </p:nvSpPr>
        <p:spPr bwMode="auto">
          <a:xfrm>
            <a:off x="609600" y="2057400"/>
            <a:ext cx="1782763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Thân bài:</a:t>
            </a:r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>
            <a:off x="5715000" y="337185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8925" name="Line 13"/>
          <p:cNvSpPr>
            <a:spLocks noChangeShapeType="1"/>
          </p:cNvSpPr>
          <p:nvPr/>
        </p:nvSpPr>
        <p:spPr bwMode="auto">
          <a:xfrm>
            <a:off x="6248400" y="2971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>
            <a:off x="5200650" y="38100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8927" name="Line 15"/>
          <p:cNvSpPr>
            <a:spLocks noChangeShapeType="1"/>
          </p:cNvSpPr>
          <p:nvPr/>
        </p:nvSpPr>
        <p:spPr bwMode="auto">
          <a:xfrm>
            <a:off x="8534400" y="38100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>
            <a:off x="6076950" y="424815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8929" name="Line 17"/>
          <p:cNvSpPr>
            <a:spLocks noChangeShapeType="1"/>
          </p:cNvSpPr>
          <p:nvPr/>
        </p:nvSpPr>
        <p:spPr bwMode="auto">
          <a:xfrm>
            <a:off x="7848600" y="42291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8932" name="Text Box 20"/>
          <p:cNvSpPr txBox="1">
            <a:spLocks noChangeArrowheads="1"/>
          </p:cNvSpPr>
          <p:nvPr/>
        </p:nvSpPr>
        <p:spPr bwMode="auto">
          <a:xfrm>
            <a:off x="457200" y="5529263"/>
            <a:ext cx="3979863" cy="9540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-Tả công dụng của cái</a:t>
            </a:r>
          </a:p>
          <a:p>
            <a:r>
              <a:rPr lang="en-US" sz="2800" b="1">
                <a:solidFill>
                  <a:schemeClr val="accent2"/>
                </a:solidFill>
              </a:rPr>
              <a:t>cối</a:t>
            </a:r>
          </a:p>
        </p:txBody>
      </p:sp>
      <p:sp>
        <p:nvSpPr>
          <p:cNvPr id="11278" name="Line 21"/>
          <p:cNvSpPr>
            <a:spLocks noChangeShapeType="1"/>
          </p:cNvSpPr>
          <p:nvPr/>
        </p:nvSpPr>
        <p:spPr bwMode="auto">
          <a:xfrm>
            <a:off x="4572000" y="2133600"/>
            <a:ext cx="0" cy="449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4652963" y="5454650"/>
            <a:ext cx="3762375" cy="9540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-xay lúa, tiếng cối làm </a:t>
            </a:r>
          </a:p>
          <a:p>
            <a:r>
              <a:rPr lang="en-US" sz="2800">
                <a:solidFill>
                  <a:srgbClr val="FF0000"/>
                </a:solidFill>
              </a:rPr>
              <a:t>vui cả xóm.</a:t>
            </a:r>
          </a:p>
        </p:txBody>
      </p:sp>
      <p:sp>
        <p:nvSpPr>
          <p:cNvPr id="11280" name="Rectangle 25"/>
          <p:cNvSpPr>
            <a:spLocks noChangeArrowheads="1"/>
          </p:cNvSpPr>
          <p:nvPr/>
        </p:nvSpPr>
        <p:spPr bwMode="auto">
          <a:xfrm>
            <a:off x="114300" y="114300"/>
            <a:ext cx="8915400" cy="65532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WordArt 26"/>
          <p:cNvSpPr>
            <a:spLocks noChangeArrowheads="1" noChangeShapeType="1" noTextEdit="1"/>
          </p:cNvSpPr>
          <p:nvPr/>
        </p:nvSpPr>
        <p:spPr bwMode="auto">
          <a:xfrm>
            <a:off x="1905000" y="304800"/>
            <a:ext cx="548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808000"/>
                </a:solidFill>
                <a:latin typeface="Arial"/>
                <a:cs typeface="Arial"/>
              </a:rPr>
              <a:t>Thảo luận nhóm</a:t>
            </a:r>
          </a:p>
        </p:txBody>
      </p:sp>
      <p:pic>
        <p:nvPicPr>
          <p:cNvPr id="38940" name="Picture 28" descr="DauChamH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304800"/>
            <a:ext cx="609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8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8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20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/>
      <p:bldP spid="38921" grpId="0"/>
      <p:bldP spid="38924" grpId="0" animBg="1"/>
      <p:bldP spid="38925" grpId="0" animBg="1"/>
      <p:bldP spid="38926" grpId="0" animBg="1"/>
      <p:bldP spid="38927" grpId="0" animBg="1"/>
      <p:bldP spid="38928" grpId="0" animBg="1"/>
      <p:bldP spid="38929" grpId="0" animBg="1"/>
      <p:bldP spid="38932" grpId="0"/>
      <p:bldP spid="389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7"/>
          <p:cNvSpPr txBox="1">
            <a:spLocks noChangeArrowheads="1"/>
          </p:cNvSpPr>
          <p:nvPr/>
        </p:nvSpPr>
        <p:spPr bwMode="auto">
          <a:xfrm>
            <a:off x="914400" y="1143000"/>
            <a:ext cx="7391400" cy="1016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000" b="1">
                <a:solidFill>
                  <a:srgbClr val="660066"/>
                </a:solidFill>
              </a:rPr>
              <a:t>Để bài v</a:t>
            </a:r>
            <a:r>
              <a:rPr lang="vi-VN" sz="3000" b="1">
                <a:solidFill>
                  <a:srgbClr val="660066"/>
                </a:solidFill>
              </a:rPr>
              <a:t>ă</a:t>
            </a:r>
            <a:r>
              <a:rPr lang="en-US" sz="3000" b="1">
                <a:solidFill>
                  <a:srgbClr val="660066"/>
                </a:solidFill>
              </a:rPr>
              <a:t>n miêu tả cái cối chân thực, </a:t>
            </a:r>
          </a:p>
          <a:p>
            <a:r>
              <a:rPr lang="en-US" sz="3000" b="1">
                <a:solidFill>
                  <a:srgbClr val="660066"/>
                </a:solidFill>
              </a:rPr>
              <a:t>sinh </a:t>
            </a:r>
            <a:r>
              <a:rPr lang="vi-VN" sz="3000" b="1">
                <a:solidFill>
                  <a:srgbClr val="660066"/>
                </a:solidFill>
              </a:rPr>
              <a:t>đ</a:t>
            </a:r>
            <a:r>
              <a:rPr lang="en-US" sz="3000" b="1">
                <a:solidFill>
                  <a:srgbClr val="660066"/>
                </a:solidFill>
              </a:rPr>
              <a:t>ộng</a:t>
            </a:r>
          </a:p>
        </p:txBody>
      </p:sp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152400" y="2286000"/>
            <a:ext cx="9601200" cy="554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FF0000"/>
                </a:solidFill>
                <a:sym typeface="Wingdings 2" pitchFamily="18" charset="2"/>
              </a:rPr>
              <a:t> </a:t>
            </a:r>
            <a:r>
              <a:rPr lang="en-US" sz="3000">
                <a:solidFill>
                  <a:srgbClr val="FF0000"/>
                </a:solidFill>
              </a:rPr>
              <a:t>Tác giả </a:t>
            </a:r>
            <a:r>
              <a:rPr lang="vi-VN" sz="3000">
                <a:solidFill>
                  <a:srgbClr val="FF0000"/>
                </a:solidFill>
              </a:rPr>
              <a:t>đ</a:t>
            </a:r>
            <a:r>
              <a:rPr lang="en-US" sz="3000">
                <a:solidFill>
                  <a:srgbClr val="FF0000"/>
                </a:solidFill>
              </a:rPr>
              <a:t>ã sử dụng những hình ảnh so sánh:</a:t>
            </a:r>
          </a:p>
        </p:txBody>
      </p: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1066800" y="2895600"/>
            <a:ext cx="8382000" cy="946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accent2"/>
                </a:solidFill>
              </a:rPr>
              <a:t> - chật </a:t>
            </a:r>
            <a:r>
              <a:rPr lang="en-US" sz="2800" b="1">
                <a:solidFill>
                  <a:srgbClr val="FF0000"/>
                </a:solidFill>
              </a:rPr>
              <a:t>nh</a:t>
            </a:r>
            <a:r>
              <a:rPr lang="vi-VN" sz="2800" b="1">
                <a:solidFill>
                  <a:srgbClr val="FF0000"/>
                </a:solidFill>
              </a:rPr>
              <a:t>ư</a:t>
            </a:r>
            <a:r>
              <a:rPr lang="en-US" sz="2800">
                <a:solidFill>
                  <a:schemeClr val="accent2"/>
                </a:solidFill>
              </a:rPr>
              <a:t> nêm cối .</a:t>
            </a:r>
          </a:p>
          <a:p>
            <a:r>
              <a:rPr lang="en-US" sz="2800">
                <a:solidFill>
                  <a:schemeClr val="accent2"/>
                </a:solidFill>
              </a:rPr>
              <a:t> - cái chốt bằng tre mà rắn </a:t>
            </a:r>
            <a:r>
              <a:rPr lang="en-US" sz="2800" b="1">
                <a:solidFill>
                  <a:srgbClr val="FF0000"/>
                </a:solidFill>
              </a:rPr>
              <a:t>nh</a:t>
            </a:r>
            <a:r>
              <a:rPr lang="vi-VN" sz="2800" b="1">
                <a:solidFill>
                  <a:srgbClr val="FF0000"/>
                </a:solidFill>
              </a:rPr>
              <a:t>ư</a:t>
            </a:r>
            <a:r>
              <a:rPr lang="en-US" sz="2800">
                <a:solidFill>
                  <a:schemeClr val="accent2"/>
                </a:solidFill>
              </a:rPr>
              <a:t> </a:t>
            </a:r>
            <a:r>
              <a:rPr lang="vi-VN" sz="2800">
                <a:solidFill>
                  <a:schemeClr val="accent2"/>
                </a:solidFill>
              </a:rPr>
              <a:t>đ</a:t>
            </a:r>
            <a:r>
              <a:rPr lang="en-US" sz="2800">
                <a:solidFill>
                  <a:schemeClr val="accent2"/>
                </a:solidFill>
              </a:rPr>
              <a:t>anh</a:t>
            </a:r>
          </a:p>
        </p:txBody>
      </p:sp>
      <p:sp>
        <p:nvSpPr>
          <p:cNvPr id="43029" name="Text Box 21"/>
          <p:cNvSpPr txBox="1">
            <a:spLocks noChangeArrowheads="1"/>
          </p:cNvSpPr>
          <p:nvPr/>
        </p:nvSpPr>
        <p:spPr bwMode="auto">
          <a:xfrm>
            <a:off x="76200" y="4191000"/>
            <a:ext cx="8382000" cy="549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FF0000"/>
                </a:solidFill>
                <a:sym typeface="Wingdings 2" pitchFamily="18" charset="2"/>
              </a:rPr>
              <a:t> </a:t>
            </a:r>
            <a:r>
              <a:rPr lang="en-US" sz="3000">
                <a:solidFill>
                  <a:srgbClr val="FF0000"/>
                </a:solidFill>
              </a:rPr>
              <a:t>Các hình ảnh nhân hóa :</a:t>
            </a:r>
          </a:p>
        </p:txBody>
      </p:sp>
      <p:sp>
        <p:nvSpPr>
          <p:cNvPr id="43030" name="Text Box 22"/>
          <p:cNvSpPr txBox="1">
            <a:spLocks noChangeArrowheads="1"/>
          </p:cNvSpPr>
          <p:nvPr/>
        </p:nvSpPr>
        <p:spPr bwMode="auto">
          <a:xfrm>
            <a:off x="1066800" y="4876800"/>
            <a:ext cx="8382000" cy="1373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accent2"/>
                </a:solidFill>
              </a:rPr>
              <a:t> - cái tai </a:t>
            </a:r>
            <a:r>
              <a:rPr lang="en-US" sz="2800" b="1">
                <a:solidFill>
                  <a:srgbClr val="FF0000"/>
                </a:solidFill>
              </a:rPr>
              <a:t>tỉnh táo </a:t>
            </a:r>
            <a:r>
              <a:rPr lang="vi-VN" sz="2800" b="1">
                <a:solidFill>
                  <a:srgbClr val="FF0000"/>
                </a:solidFill>
              </a:rPr>
              <a:t>đ</a:t>
            </a:r>
            <a:r>
              <a:rPr lang="en-US" sz="2800" b="1">
                <a:solidFill>
                  <a:srgbClr val="FF0000"/>
                </a:solidFill>
              </a:rPr>
              <a:t>ể nghe ngóng</a:t>
            </a:r>
            <a:r>
              <a:rPr lang="en-US" sz="2800">
                <a:solidFill>
                  <a:schemeClr val="accent2"/>
                </a:solidFill>
              </a:rPr>
              <a:t>. .</a:t>
            </a:r>
          </a:p>
          <a:p>
            <a:r>
              <a:rPr lang="en-US" sz="2800">
                <a:solidFill>
                  <a:schemeClr val="accent2"/>
                </a:solidFill>
              </a:rPr>
              <a:t> - cái cối xay, cái võng </a:t>
            </a:r>
            <a:r>
              <a:rPr lang="vi-VN" sz="2800">
                <a:solidFill>
                  <a:schemeClr val="accent2"/>
                </a:solidFill>
              </a:rPr>
              <a:t>đ</a:t>
            </a:r>
            <a:r>
              <a:rPr lang="en-US" sz="2800">
                <a:solidFill>
                  <a:schemeClr val="accent2"/>
                </a:solidFill>
              </a:rPr>
              <a:t>ay . . .vv tất cả, </a:t>
            </a:r>
          </a:p>
          <a:p>
            <a:r>
              <a:rPr lang="en-US" sz="2800">
                <a:solidFill>
                  <a:schemeClr val="accent2"/>
                </a:solidFill>
              </a:rPr>
              <a:t>tất cả chúng nó </a:t>
            </a:r>
            <a:r>
              <a:rPr lang="vi-VN" sz="2800">
                <a:solidFill>
                  <a:schemeClr val="accent2"/>
                </a:solidFill>
              </a:rPr>
              <a:t>đ</a:t>
            </a:r>
            <a:r>
              <a:rPr lang="en-US" sz="2800">
                <a:solidFill>
                  <a:schemeClr val="accent2"/>
                </a:solidFill>
              </a:rPr>
              <a:t>ều </a:t>
            </a:r>
            <a:r>
              <a:rPr lang="en-US" sz="2800" b="1">
                <a:solidFill>
                  <a:srgbClr val="FF0000"/>
                </a:solidFill>
              </a:rPr>
              <a:t>cất tiếng nói </a:t>
            </a:r>
            <a:r>
              <a:rPr lang="en-US" sz="2800">
                <a:solidFill>
                  <a:schemeClr val="accent2"/>
                </a:solidFill>
              </a:rPr>
              <a:t>: . . . </a:t>
            </a:r>
          </a:p>
        </p:txBody>
      </p:sp>
      <p:sp>
        <p:nvSpPr>
          <p:cNvPr id="12295" name="Rectangle 23"/>
          <p:cNvSpPr>
            <a:spLocks noChangeArrowheads="1"/>
          </p:cNvSpPr>
          <p:nvPr/>
        </p:nvSpPr>
        <p:spPr bwMode="auto">
          <a:xfrm>
            <a:off x="95250" y="133350"/>
            <a:ext cx="8915400" cy="65532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WordArt 24"/>
          <p:cNvSpPr>
            <a:spLocks noChangeArrowheads="1" noChangeShapeType="1" noTextEdit="1"/>
          </p:cNvSpPr>
          <p:nvPr/>
        </p:nvSpPr>
        <p:spPr bwMode="auto">
          <a:xfrm>
            <a:off x="1905000" y="304800"/>
            <a:ext cx="548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808000"/>
                </a:solidFill>
                <a:latin typeface="Arial"/>
                <a:cs typeface="Arial"/>
              </a:rPr>
              <a:t>Thảo luận nhóm</a:t>
            </a:r>
          </a:p>
        </p:txBody>
      </p:sp>
      <p:sp>
        <p:nvSpPr>
          <p:cNvPr id="12297" name="Line 25"/>
          <p:cNvSpPr>
            <a:spLocks noChangeShapeType="1"/>
          </p:cNvSpPr>
          <p:nvPr/>
        </p:nvSpPr>
        <p:spPr bwMode="auto">
          <a:xfrm>
            <a:off x="2667000" y="914400"/>
            <a:ext cx="3733800" cy="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43034" name="Picture 26" descr="DauChamH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304800"/>
            <a:ext cx="609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6" grpId="0"/>
      <p:bldP spid="43027" grpId="0"/>
      <p:bldP spid="43029" grpId="0"/>
      <p:bldP spid="430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2"/>
          <p:cNvSpPr>
            <a:spLocks noChangeArrowheads="1"/>
          </p:cNvSpPr>
          <p:nvPr/>
        </p:nvSpPr>
        <p:spPr bwMode="auto">
          <a:xfrm>
            <a:off x="0" y="228600"/>
            <a:ext cx="8915400" cy="6629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0974" name="WordArt 14"/>
          <p:cNvSpPr>
            <a:spLocks noChangeArrowheads="1" noChangeShapeType="1" noTextEdit="1"/>
          </p:cNvSpPr>
          <p:nvPr/>
        </p:nvSpPr>
        <p:spPr bwMode="auto">
          <a:xfrm>
            <a:off x="3276600" y="914400"/>
            <a:ext cx="411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Ghi nhớ</a:t>
            </a:r>
          </a:p>
        </p:txBody>
      </p:sp>
      <p:sp>
        <p:nvSpPr>
          <p:cNvPr id="13316" name="Rectangle 17"/>
          <p:cNvSpPr>
            <a:spLocks noChangeArrowheads="1"/>
          </p:cNvSpPr>
          <p:nvPr/>
        </p:nvSpPr>
        <p:spPr bwMode="auto">
          <a:xfrm>
            <a:off x="0" y="1676400"/>
            <a:ext cx="8839200" cy="4953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0" y="1600200"/>
            <a:ext cx="8915400" cy="4664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3000" b="1">
                <a:solidFill>
                  <a:srgbClr val="0000FF"/>
                </a:solidFill>
              </a:rPr>
              <a:t>Bài v</a:t>
            </a:r>
            <a:r>
              <a:rPr lang="vi-VN" sz="3000" b="1">
                <a:solidFill>
                  <a:srgbClr val="0000FF"/>
                </a:solidFill>
              </a:rPr>
              <a:t>ă</a:t>
            </a:r>
            <a:r>
              <a:rPr lang="en-US" sz="3000" b="1">
                <a:solidFill>
                  <a:srgbClr val="0000FF"/>
                </a:solidFill>
              </a:rPr>
              <a:t>n miêu tả </a:t>
            </a:r>
            <a:r>
              <a:rPr lang="vi-VN" sz="3000" b="1">
                <a:solidFill>
                  <a:srgbClr val="0000FF"/>
                </a:solidFill>
              </a:rPr>
              <a:t>đ</a:t>
            </a:r>
            <a:r>
              <a:rPr lang="en-US" sz="3000" b="1">
                <a:solidFill>
                  <a:srgbClr val="0000FF"/>
                </a:solidFill>
              </a:rPr>
              <a:t>ồ vật có ba phần là: mở bài, thân bài và kết bài.</a:t>
            </a:r>
          </a:p>
          <a:p>
            <a:pPr marL="342900" indent="-342900">
              <a:buFontTx/>
              <a:buAutoNum type="arabicPeriod"/>
            </a:pPr>
            <a:endParaRPr lang="en-US" sz="3000" b="1">
              <a:solidFill>
                <a:srgbClr val="0000FF"/>
              </a:solidFill>
            </a:endParaRPr>
          </a:p>
          <a:p>
            <a:pPr marL="342900" indent="-342900"/>
            <a:r>
              <a:rPr lang="en-US" sz="3000" b="1">
                <a:solidFill>
                  <a:srgbClr val="0000FF"/>
                </a:solidFill>
              </a:rPr>
              <a:t>2. Có thể mở bài theo kiểu trực tiếp hay gián tiếp và kết bài theo kiểu mở rộng hoặc không mở rộng.</a:t>
            </a:r>
          </a:p>
          <a:p>
            <a:pPr marL="342900" indent="-342900"/>
            <a:endParaRPr lang="en-US" sz="3000" b="1">
              <a:solidFill>
                <a:srgbClr val="0000FF"/>
              </a:solidFill>
            </a:endParaRPr>
          </a:p>
          <a:p>
            <a:pPr marL="342900" indent="-342900"/>
            <a:r>
              <a:rPr lang="en-US" sz="3000" b="1">
                <a:solidFill>
                  <a:srgbClr val="0000FF"/>
                </a:solidFill>
              </a:rPr>
              <a:t>3.Trong phần thân bài, tr</a:t>
            </a:r>
            <a:r>
              <a:rPr lang="vi-VN" sz="3000" b="1">
                <a:solidFill>
                  <a:srgbClr val="0000FF"/>
                </a:solidFill>
              </a:rPr>
              <a:t>ư</a:t>
            </a:r>
            <a:r>
              <a:rPr lang="en-US" sz="3000" b="1">
                <a:solidFill>
                  <a:srgbClr val="0000FF"/>
                </a:solidFill>
              </a:rPr>
              <a:t>ớc hết,nên tả bao quát tòan bộ </a:t>
            </a:r>
            <a:r>
              <a:rPr lang="vi-VN" sz="3000" b="1">
                <a:solidFill>
                  <a:srgbClr val="0000FF"/>
                </a:solidFill>
              </a:rPr>
              <a:t>đ</a:t>
            </a:r>
            <a:r>
              <a:rPr lang="en-US" sz="3000" b="1">
                <a:solidFill>
                  <a:srgbClr val="0000FF"/>
                </a:solidFill>
              </a:rPr>
              <a:t>ồ vật,rồi tả những bộ phận có </a:t>
            </a:r>
            <a:r>
              <a:rPr lang="vi-VN" sz="3000" b="1">
                <a:solidFill>
                  <a:srgbClr val="0000FF"/>
                </a:solidFill>
              </a:rPr>
              <a:t>đ</a:t>
            </a:r>
            <a:r>
              <a:rPr lang="en-US" sz="3000" b="1">
                <a:solidFill>
                  <a:srgbClr val="0000FF"/>
                </a:solidFill>
              </a:rPr>
              <a:t>ặc </a:t>
            </a:r>
            <a:r>
              <a:rPr lang="vi-VN" sz="3000" b="1">
                <a:solidFill>
                  <a:srgbClr val="0000FF"/>
                </a:solidFill>
              </a:rPr>
              <a:t>đ</a:t>
            </a:r>
            <a:r>
              <a:rPr lang="en-US" sz="3000" b="1">
                <a:solidFill>
                  <a:srgbClr val="0000FF"/>
                </a:solidFill>
              </a:rPr>
              <a:t>iểm nổi bật.</a:t>
            </a:r>
          </a:p>
        </p:txBody>
      </p:sp>
    </p:spTree>
  </p:cSld>
  <p:clrMapOvr>
    <a:masterClrMapping/>
  </p:clrMapOvr>
  <p:transition spd="slow"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4" grpId="0" animBg="1"/>
      <p:bldP spid="409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152400" y="228600"/>
            <a:ext cx="8991600" cy="946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Ở phần thân bài tả cái trống tr</a:t>
            </a:r>
            <a:r>
              <a:rPr lang="vi-VN" sz="2800" b="1">
                <a:solidFill>
                  <a:srgbClr val="FF0000"/>
                </a:solidFill>
              </a:rPr>
              <a:t>ư</a:t>
            </a:r>
            <a:r>
              <a:rPr lang="en-US" sz="2800" b="1">
                <a:solidFill>
                  <a:srgbClr val="FF0000"/>
                </a:solidFill>
              </a:rPr>
              <a:t>ờng,một bạn học sinh </a:t>
            </a:r>
            <a:r>
              <a:rPr lang="vi-VN" sz="2800" b="1">
                <a:solidFill>
                  <a:srgbClr val="FF0000"/>
                </a:solidFill>
              </a:rPr>
              <a:t>đ</a:t>
            </a:r>
            <a:r>
              <a:rPr lang="en-US" sz="2800" b="1">
                <a:solidFill>
                  <a:srgbClr val="FF0000"/>
                </a:solidFill>
              </a:rPr>
              <a:t>ã viết: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76200" y="1295400"/>
            <a:ext cx="8991600" cy="50942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500" b="1">
                <a:solidFill>
                  <a:srgbClr val="660066"/>
                </a:solidFill>
              </a:rPr>
              <a:t>    Anh chàng trống này tròn nh</a:t>
            </a:r>
            <a:r>
              <a:rPr lang="vi-VN" sz="2500" b="1">
                <a:solidFill>
                  <a:srgbClr val="660066"/>
                </a:solidFill>
              </a:rPr>
              <a:t>ư</a:t>
            </a:r>
            <a:r>
              <a:rPr lang="en-US" sz="2500" b="1">
                <a:solidFill>
                  <a:srgbClr val="660066"/>
                </a:solidFill>
              </a:rPr>
              <a:t> cái chum,lúc nào cũng chễm chệ trên một cái giá gỗ kê ở tr</a:t>
            </a:r>
            <a:r>
              <a:rPr lang="vi-VN" sz="2500" b="1">
                <a:solidFill>
                  <a:srgbClr val="660066"/>
                </a:solidFill>
              </a:rPr>
              <a:t>ư</a:t>
            </a:r>
            <a:r>
              <a:rPr lang="en-US" sz="2500" b="1">
                <a:solidFill>
                  <a:srgbClr val="660066"/>
                </a:solidFill>
              </a:rPr>
              <a:t>ớc phòng bảo vệ.Mình anh ta </a:t>
            </a:r>
            <a:r>
              <a:rPr lang="vi-VN" sz="2500" b="1">
                <a:solidFill>
                  <a:srgbClr val="660066"/>
                </a:solidFill>
              </a:rPr>
              <a:t>đư</a:t>
            </a:r>
            <a:r>
              <a:rPr lang="en-US" sz="2500" b="1">
                <a:solidFill>
                  <a:srgbClr val="660066"/>
                </a:solidFill>
              </a:rPr>
              <a:t>ợc ghép bằng những mảnh gỗ </a:t>
            </a:r>
            <a:r>
              <a:rPr lang="vi-VN" sz="2500" b="1">
                <a:solidFill>
                  <a:srgbClr val="660066"/>
                </a:solidFill>
              </a:rPr>
              <a:t>đ</a:t>
            </a:r>
            <a:r>
              <a:rPr lang="en-US" sz="2500" b="1">
                <a:solidFill>
                  <a:srgbClr val="660066"/>
                </a:solidFill>
              </a:rPr>
              <a:t>ều chằn chặn, nở ở giữa,khum nhỏ lại ở hai</a:t>
            </a:r>
            <a:r>
              <a:rPr lang="vi-VN" sz="2500" b="1">
                <a:solidFill>
                  <a:srgbClr val="660066"/>
                </a:solidFill>
              </a:rPr>
              <a:t>đ</a:t>
            </a:r>
            <a:r>
              <a:rPr lang="en-US" sz="2500" b="1">
                <a:solidFill>
                  <a:srgbClr val="660066"/>
                </a:solidFill>
              </a:rPr>
              <a:t>ầu.Ngang </a:t>
            </a:r>
          </a:p>
          <a:p>
            <a:r>
              <a:rPr lang="en-US" sz="2500" b="1">
                <a:solidFill>
                  <a:srgbClr val="660066"/>
                </a:solidFill>
              </a:rPr>
              <a:t>l</a:t>
            </a:r>
            <a:r>
              <a:rPr lang="vi-VN" sz="2500" b="1">
                <a:solidFill>
                  <a:srgbClr val="660066"/>
                </a:solidFill>
              </a:rPr>
              <a:t>ư</a:t>
            </a:r>
            <a:r>
              <a:rPr lang="en-US" sz="2500" b="1">
                <a:solidFill>
                  <a:srgbClr val="660066"/>
                </a:solidFill>
              </a:rPr>
              <a:t>ng quấn hai vành </a:t>
            </a:r>
            <a:r>
              <a:rPr lang="vi-VN" sz="2500" b="1">
                <a:solidFill>
                  <a:srgbClr val="660066"/>
                </a:solidFill>
              </a:rPr>
              <a:t>đ</a:t>
            </a:r>
            <a:r>
              <a:rPr lang="en-US" sz="2500" b="1">
                <a:solidFill>
                  <a:srgbClr val="660066"/>
                </a:solidFill>
              </a:rPr>
              <a:t>ai to bằng con rắn cạp nong,nom rất hùng dũng.Hai </a:t>
            </a:r>
            <a:r>
              <a:rPr lang="vi-VN" sz="2500" b="1">
                <a:solidFill>
                  <a:srgbClr val="660066"/>
                </a:solidFill>
              </a:rPr>
              <a:t>đ</a:t>
            </a:r>
            <a:r>
              <a:rPr lang="en-US" sz="2500" b="1">
                <a:solidFill>
                  <a:srgbClr val="660066"/>
                </a:solidFill>
              </a:rPr>
              <a:t>ầu trống bịt kín bằng da trâu thuộckĩ, c</a:t>
            </a:r>
            <a:r>
              <a:rPr lang="vi-VN" sz="2500" b="1">
                <a:solidFill>
                  <a:srgbClr val="660066"/>
                </a:solidFill>
              </a:rPr>
              <a:t>ă</a:t>
            </a:r>
            <a:r>
              <a:rPr lang="en-US" sz="2500" b="1">
                <a:solidFill>
                  <a:srgbClr val="660066"/>
                </a:solidFill>
              </a:rPr>
              <a:t>ng rất phẳng.</a:t>
            </a:r>
          </a:p>
          <a:p>
            <a:r>
              <a:rPr lang="en-US" sz="2500" b="1">
                <a:solidFill>
                  <a:srgbClr val="660066"/>
                </a:solidFill>
              </a:rPr>
              <a:t>    Sáng sáng </a:t>
            </a:r>
            <a:r>
              <a:rPr lang="vi-VN" sz="2500" b="1">
                <a:solidFill>
                  <a:srgbClr val="660066"/>
                </a:solidFill>
              </a:rPr>
              <a:t>đ</a:t>
            </a:r>
            <a:r>
              <a:rPr lang="en-US" sz="2500" b="1">
                <a:solidFill>
                  <a:srgbClr val="660066"/>
                </a:solidFill>
              </a:rPr>
              <a:t>i học tới gần tr</a:t>
            </a:r>
            <a:r>
              <a:rPr lang="vi-VN" sz="2500" b="1">
                <a:solidFill>
                  <a:srgbClr val="660066"/>
                </a:solidFill>
              </a:rPr>
              <a:t>ư</a:t>
            </a:r>
            <a:r>
              <a:rPr lang="en-US" sz="2500" b="1">
                <a:solidFill>
                  <a:srgbClr val="660066"/>
                </a:solidFill>
              </a:rPr>
              <a:t>ờng, tôi nghe thấy tiếng ồm ồm giục giã”Tùng!Tùng!Tùng!” là chúng tôi rảo b</a:t>
            </a:r>
            <a:r>
              <a:rPr lang="vi-VN" sz="2500" b="1">
                <a:solidFill>
                  <a:srgbClr val="660066"/>
                </a:solidFill>
              </a:rPr>
              <a:t>ư</a:t>
            </a:r>
            <a:r>
              <a:rPr lang="en-US" sz="2500" b="1">
                <a:solidFill>
                  <a:srgbClr val="660066"/>
                </a:solidFill>
              </a:rPr>
              <a:t>ớc cho kịp giờ vào học.Vào những lúc tập thể dục, anh trống lại ”cầm càng” cho chúng tôi theo nhịp”Cắc,tùng!</a:t>
            </a:r>
          </a:p>
          <a:p>
            <a:r>
              <a:rPr lang="en-US" sz="2500" b="1">
                <a:solidFill>
                  <a:srgbClr val="660066"/>
                </a:solidFill>
              </a:rPr>
              <a:t>Cắc,tùng!”</a:t>
            </a:r>
            <a:r>
              <a:rPr lang="vi-VN" sz="2500" b="1">
                <a:solidFill>
                  <a:srgbClr val="660066"/>
                </a:solidFill>
              </a:rPr>
              <a:t>đ</a:t>
            </a:r>
            <a:r>
              <a:rPr lang="en-US" sz="2500" b="1">
                <a:solidFill>
                  <a:srgbClr val="660066"/>
                </a:solidFill>
              </a:rPr>
              <a:t>ều </a:t>
            </a:r>
            <a:r>
              <a:rPr lang="vi-VN" sz="2500" b="1">
                <a:solidFill>
                  <a:srgbClr val="660066"/>
                </a:solidFill>
              </a:rPr>
              <a:t>đ</a:t>
            </a:r>
            <a:r>
              <a:rPr lang="en-US" sz="2500" b="1">
                <a:solidFill>
                  <a:srgbClr val="660066"/>
                </a:solidFill>
              </a:rPr>
              <a:t>ặn.Khi anh ta “xả h</a:t>
            </a:r>
            <a:r>
              <a:rPr lang="vi-VN" sz="2500" b="1">
                <a:solidFill>
                  <a:srgbClr val="660066"/>
                </a:solidFill>
              </a:rPr>
              <a:t>ơ</a:t>
            </a:r>
            <a:r>
              <a:rPr lang="en-US" sz="2500" b="1">
                <a:solidFill>
                  <a:srgbClr val="660066"/>
                </a:solidFill>
              </a:rPr>
              <a:t>i” một hồi dài là lúc chúng tôi cũng </a:t>
            </a:r>
            <a:r>
              <a:rPr lang="vi-VN" sz="2500" b="1">
                <a:solidFill>
                  <a:srgbClr val="660066"/>
                </a:solidFill>
              </a:rPr>
              <a:t>đư</a:t>
            </a:r>
            <a:r>
              <a:rPr lang="en-US" sz="2500" b="1">
                <a:solidFill>
                  <a:srgbClr val="660066"/>
                </a:solidFill>
              </a:rPr>
              <a:t>ợc “xả h</a:t>
            </a:r>
            <a:r>
              <a:rPr lang="vi-VN" sz="2500" b="1">
                <a:solidFill>
                  <a:srgbClr val="660066"/>
                </a:solidFill>
              </a:rPr>
              <a:t>ơ</a:t>
            </a:r>
            <a:r>
              <a:rPr lang="en-US" sz="2500" b="1">
                <a:solidFill>
                  <a:srgbClr val="660066"/>
                </a:solidFill>
              </a:rPr>
              <a:t>i” sau một buổi học.</a:t>
            </a: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95250" y="133350"/>
            <a:ext cx="8915400" cy="65532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Line 10"/>
          <p:cNvSpPr>
            <a:spLocks noChangeShapeType="1"/>
          </p:cNvSpPr>
          <p:nvPr/>
        </p:nvSpPr>
        <p:spPr bwMode="auto">
          <a:xfrm>
            <a:off x="1981200" y="1181100"/>
            <a:ext cx="472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914400" y="395288"/>
            <a:ext cx="899160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Dùng bút chì gạch chân các câu v</a:t>
            </a:r>
            <a:r>
              <a:rPr lang="vi-VN" sz="2800" b="1">
                <a:solidFill>
                  <a:srgbClr val="FF0000"/>
                </a:solidFill>
              </a:rPr>
              <a:t>ă</a:t>
            </a:r>
            <a:r>
              <a:rPr lang="en-US" sz="2800" b="1">
                <a:solidFill>
                  <a:srgbClr val="FF0000"/>
                </a:solidFill>
              </a:rPr>
              <a:t>n: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04800" y="1963738"/>
            <a:ext cx="8458200" cy="30813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lphaLcPeriod"/>
            </a:pPr>
            <a:r>
              <a:rPr lang="en-US" sz="2800" b="1">
                <a:solidFill>
                  <a:srgbClr val="660066"/>
                </a:solidFill>
              </a:rPr>
              <a:t>Tả bao quát cái trống.</a:t>
            </a:r>
          </a:p>
          <a:p>
            <a:pPr marL="342900" indent="-342900"/>
            <a:endParaRPr lang="en-US" sz="2800" b="1">
              <a:solidFill>
                <a:srgbClr val="660066"/>
              </a:solidFill>
            </a:endParaRPr>
          </a:p>
          <a:p>
            <a:pPr marL="342900" indent="-342900"/>
            <a:r>
              <a:rPr lang="en-US" sz="2800" b="1">
                <a:solidFill>
                  <a:srgbClr val="660066"/>
                </a:solidFill>
              </a:rPr>
              <a:t>b. Nêu tên những bộ phận của cái trống </a:t>
            </a:r>
            <a:r>
              <a:rPr lang="vi-VN" sz="2800" b="1">
                <a:solidFill>
                  <a:srgbClr val="660066"/>
                </a:solidFill>
              </a:rPr>
              <a:t>đư</a:t>
            </a:r>
            <a:r>
              <a:rPr lang="en-US" sz="2800" b="1">
                <a:solidFill>
                  <a:srgbClr val="660066"/>
                </a:solidFill>
              </a:rPr>
              <a:t>ợc miêu tả</a:t>
            </a:r>
          </a:p>
          <a:p>
            <a:pPr marL="342900" indent="-342900"/>
            <a:endParaRPr lang="en-US" sz="2800" b="1">
              <a:solidFill>
                <a:srgbClr val="660066"/>
              </a:solidFill>
            </a:endParaRPr>
          </a:p>
          <a:p>
            <a:pPr marL="342900" indent="-342900"/>
            <a:r>
              <a:rPr lang="en-US" sz="2800" b="1">
                <a:solidFill>
                  <a:srgbClr val="660066"/>
                </a:solidFill>
              </a:rPr>
              <a:t>c. Tìm những từ ngữ tả hình dáng, âm thanh của cái trống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95250" y="133350"/>
            <a:ext cx="8915400" cy="65532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1981200" y="1219200"/>
            <a:ext cx="472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914400" y="395288"/>
            <a:ext cx="899160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660066"/>
                </a:solidFill>
              </a:rPr>
              <a:t>Dùng bút chì gạch chân các câu v</a:t>
            </a:r>
            <a:r>
              <a:rPr lang="vi-VN" sz="2800" b="1">
                <a:solidFill>
                  <a:srgbClr val="660066"/>
                </a:solidFill>
              </a:rPr>
              <a:t>ă</a:t>
            </a:r>
            <a:r>
              <a:rPr lang="en-US" sz="2800" b="1">
                <a:solidFill>
                  <a:srgbClr val="660066"/>
                </a:solidFill>
              </a:rPr>
              <a:t>n: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8458200" cy="946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lphaLcPeriod"/>
            </a:pPr>
            <a:r>
              <a:rPr lang="en-US" sz="2800" b="1">
                <a:solidFill>
                  <a:srgbClr val="FF0000"/>
                </a:solidFill>
              </a:rPr>
              <a:t>Tả bao quát cái trống.</a:t>
            </a:r>
          </a:p>
          <a:p>
            <a:pPr marL="342900" indent="-342900"/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95250" y="133350"/>
            <a:ext cx="8915400" cy="65532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1981200" y="1219200"/>
            <a:ext cx="472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304800" y="2619375"/>
            <a:ext cx="8458200" cy="20621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42900" indent="-342900"/>
            <a:r>
              <a:rPr lang="en-US" sz="3200" b="1">
                <a:solidFill>
                  <a:srgbClr val="660066"/>
                </a:solidFill>
              </a:rPr>
              <a:t>      Anh chàng trống này tròn nh</a:t>
            </a:r>
            <a:r>
              <a:rPr lang="vi-VN" sz="3200" b="1">
                <a:solidFill>
                  <a:srgbClr val="660066"/>
                </a:solidFill>
              </a:rPr>
              <a:t>ư</a:t>
            </a:r>
            <a:r>
              <a:rPr lang="en-US" sz="3200" b="1">
                <a:solidFill>
                  <a:srgbClr val="660066"/>
                </a:solidFill>
              </a:rPr>
              <a:t> một cái chum, lúc nào cũng chễm chệ trên một cái giá gỗ kê ở tr</a:t>
            </a:r>
            <a:r>
              <a:rPr lang="vi-VN" sz="3200" b="1">
                <a:solidFill>
                  <a:srgbClr val="660066"/>
                </a:solidFill>
              </a:rPr>
              <a:t>ư</a:t>
            </a:r>
            <a:r>
              <a:rPr lang="en-US" sz="3200" b="1">
                <a:solidFill>
                  <a:srgbClr val="660066"/>
                </a:solidFill>
              </a:rPr>
              <a:t>ớc phòng bảo vệ.</a:t>
            </a:r>
          </a:p>
          <a:p>
            <a:pPr marL="342900" indent="-342900"/>
            <a:endParaRPr lang="en-US" sz="3200" b="1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  <p:bldP spid="5120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914400" y="395288"/>
            <a:ext cx="899160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660066"/>
                </a:solidFill>
              </a:rPr>
              <a:t>Dùng bút chì gạch chân các câu v</a:t>
            </a:r>
            <a:r>
              <a:rPr lang="vi-VN" sz="2800" b="1">
                <a:solidFill>
                  <a:srgbClr val="660066"/>
                </a:solidFill>
              </a:rPr>
              <a:t>ă</a:t>
            </a:r>
            <a:r>
              <a:rPr lang="en-US" sz="2800" b="1">
                <a:solidFill>
                  <a:srgbClr val="660066"/>
                </a:solidFill>
              </a:rPr>
              <a:t>n: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304800" y="1295400"/>
            <a:ext cx="8458200" cy="9540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42900" indent="-342900"/>
            <a:endParaRPr lang="en-US" sz="2800" b="1">
              <a:solidFill>
                <a:srgbClr val="FF0000"/>
              </a:solidFill>
            </a:endParaRPr>
          </a:p>
          <a:p>
            <a:pPr marL="342900" indent="-342900"/>
            <a:r>
              <a:rPr lang="en-US" sz="2800" b="1">
                <a:solidFill>
                  <a:srgbClr val="FF0000"/>
                </a:solidFill>
              </a:rPr>
              <a:t>b. Những bộ phận của cái trống </a:t>
            </a:r>
            <a:r>
              <a:rPr lang="vi-VN" sz="2800" b="1">
                <a:solidFill>
                  <a:srgbClr val="FF0000"/>
                </a:solidFill>
              </a:rPr>
              <a:t>đư</a:t>
            </a:r>
            <a:r>
              <a:rPr lang="en-US" sz="2800" b="1">
                <a:solidFill>
                  <a:srgbClr val="FF0000"/>
                </a:solidFill>
              </a:rPr>
              <a:t>ợc miêu tả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95250" y="133350"/>
            <a:ext cx="8915400" cy="65532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981200" y="1219200"/>
            <a:ext cx="472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457200" y="2362200"/>
            <a:ext cx="8458200" cy="25542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42900" indent="-342900"/>
            <a:endParaRPr lang="en-US" sz="3200">
              <a:solidFill>
                <a:srgbClr val="0000FF"/>
              </a:solidFill>
            </a:endParaRPr>
          </a:p>
          <a:p>
            <a:pPr marL="342900" indent="-342900"/>
            <a:r>
              <a:rPr lang="en-US" sz="3200">
                <a:solidFill>
                  <a:srgbClr val="0000FF"/>
                </a:solidFill>
              </a:rPr>
              <a:t>    Bộ phận : </a:t>
            </a:r>
          </a:p>
          <a:p>
            <a:pPr marL="342900" indent="-342900">
              <a:buFontTx/>
              <a:buChar char="-"/>
            </a:pPr>
            <a:r>
              <a:rPr lang="en-US" sz="3200">
                <a:solidFill>
                  <a:srgbClr val="0000FF"/>
                </a:solidFill>
              </a:rPr>
              <a:t>Mình trống , </a:t>
            </a:r>
          </a:p>
          <a:p>
            <a:pPr marL="342900" indent="-342900">
              <a:buFontTx/>
              <a:buChar char="-"/>
            </a:pPr>
            <a:r>
              <a:rPr lang="en-US" sz="3200">
                <a:solidFill>
                  <a:srgbClr val="0000FF"/>
                </a:solidFill>
              </a:rPr>
              <a:t>ngang l</a:t>
            </a:r>
            <a:r>
              <a:rPr lang="vi-VN" sz="3200">
                <a:solidFill>
                  <a:srgbClr val="0000FF"/>
                </a:solidFill>
              </a:rPr>
              <a:t>ư</a:t>
            </a:r>
            <a:r>
              <a:rPr lang="en-US" sz="3200">
                <a:solidFill>
                  <a:srgbClr val="0000FF"/>
                </a:solidFill>
              </a:rPr>
              <a:t>ng trống,</a:t>
            </a:r>
          </a:p>
          <a:p>
            <a:pPr marL="342900" indent="-342900">
              <a:buFontTx/>
              <a:buChar char="-"/>
            </a:pPr>
            <a:r>
              <a:rPr lang="en-US" sz="3200">
                <a:solidFill>
                  <a:srgbClr val="0000FF"/>
                </a:solidFill>
              </a:rPr>
              <a:t>hai </a:t>
            </a:r>
            <a:r>
              <a:rPr lang="vi-VN" sz="3200">
                <a:solidFill>
                  <a:srgbClr val="0000FF"/>
                </a:solidFill>
              </a:rPr>
              <a:t>đ</a:t>
            </a:r>
            <a:r>
              <a:rPr lang="en-US" sz="3200">
                <a:solidFill>
                  <a:srgbClr val="0000FF"/>
                </a:solidFill>
              </a:rPr>
              <a:t>ầu trống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  <p:bldP spid="532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914400" y="228600"/>
            <a:ext cx="89916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660066"/>
                </a:solidFill>
              </a:rPr>
              <a:t>Dùng bút chì gạch chân các câu v</a:t>
            </a:r>
            <a:r>
              <a:rPr lang="vi-VN" sz="2800" b="1">
                <a:solidFill>
                  <a:srgbClr val="660066"/>
                </a:solidFill>
              </a:rPr>
              <a:t>ă</a:t>
            </a:r>
            <a:r>
              <a:rPr lang="en-US" sz="2800" b="1">
                <a:solidFill>
                  <a:srgbClr val="660066"/>
                </a:solidFill>
              </a:rPr>
              <a:t>n: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304800" y="609600"/>
            <a:ext cx="8458200" cy="1373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42900" indent="-342900"/>
            <a:endParaRPr lang="en-US" sz="2800" b="1">
              <a:solidFill>
                <a:srgbClr val="FF0000"/>
              </a:solidFill>
            </a:endParaRPr>
          </a:p>
          <a:p>
            <a:pPr marL="342900" indent="-342900"/>
            <a:r>
              <a:rPr lang="en-US" sz="2800" b="1">
                <a:solidFill>
                  <a:srgbClr val="FF0000"/>
                </a:solidFill>
              </a:rPr>
              <a:t>c. Những từ ngữ tả hình dáng, âm thanh của cái trống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95250" y="133350"/>
            <a:ext cx="8915400" cy="65532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1981200" y="914400"/>
            <a:ext cx="472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304800" y="2252663"/>
            <a:ext cx="8763000" cy="3108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42900" indent="-342900">
              <a:buFont typeface="Wingdings 2" pitchFamily="18" charset="2"/>
              <a:buNone/>
            </a:pP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       </a:t>
            </a:r>
            <a:r>
              <a:rPr lang="en-US" sz="2800" b="1">
                <a:solidFill>
                  <a:srgbClr val="00CC66"/>
                </a:solidFill>
                <a:sym typeface="Wingdings 2" pitchFamily="18" charset="2"/>
              </a:rPr>
              <a:t> Hình dáng :</a:t>
            </a:r>
          </a:p>
          <a:p>
            <a:pPr marL="342900" indent="-342900">
              <a:buFont typeface="Wingdings 2" pitchFamily="18" charset="2"/>
              <a:buNone/>
            </a:pP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  Tròn nh</a:t>
            </a:r>
            <a:r>
              <a:rPr lang="vi-VN" sz="2800" b="1">
                <a:solidFill>
                  <a:schemeClr val="accent2"/>
                </a:solidFill>
                <a:sym typeface="Wingdings 2" pitchFamily="18" charset="2"/>
              </a:rPr>
              <a:t>ư</a:t>
            </a: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 cái chum, mình </a:t>
            </a:r>
            <a:r>
              <a:rPr lang="vi-VN" sz="2800" b="1">
                <a:solidFill>
                  <a:schemeClr val="accent2"/>
                </a:solidFill>
                <a:sym typeface="Wingdings 2" pitchFamily="18" charset="2"/>
              </a:rPr>
              <a:t>đư</a:t>
            </a: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ợc ghép bằng</a:t>
            </a:r>
          </a:p>
          <a:p>
            <a:pPr marL="342900" indent="-342900">
              <a:buFont typeface="Wingdings 2" pitchFamily="18" charset="2"/>
              <a:buNone/>
            </a:pP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 những mảnh gỗ </a:t>
            </a:r>
            <a:r>
              <a:rPr lang="vi-VN" sz="2800" b="1">
                <a:solidFill>
                  <a:schemeClr val="accent2"/>
                </a:solidFill>
                <a:sym typeface="Wingdings 2" pitchFamily="18" charset="2"/>
              </a:rPr>
              <a:t>đ</a:t>
            </a: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ều chằn chặn, nở ở giữa,</a:t>
            </a:r>
          </a:p>
          <a:p>
            <a:pPr marL="342900" indent="-342900">
              <a:buFont typeface="Wingdings 2" pitchFamily="18" charset="2"/>
              <a:buNone/>
            </a:pP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 khum nhỏ lại ở hai </a:t>
            </a:r>
            <a:r>
              <a:rPr lang="vi-VN" sz="2800" b="1">
                <a:solidFill>
                  <a:schemeClr val="accent2"/>
                </a:solidFill>
                <a:sym typeface="Wingdings 2" pitchFamily="18" charset="2"/>
              </a:rPr>
              <a:t>đ</a:t>
            </a: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ầu, ngang l</a:t>
            </a:r>
            <a:r>
              <a:rPr lang="vi-VN" sz="2800" b="1">
                <a:solidFill>
                  <a:schemeClr val="accent2"/>
                </a:solidFill>
                <a:sym typeface="Wingdings 2" pitchFamily="18" charset="2"/>
              </a:rPr>
              <a:t>ư</a:t>
            </a: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ng quấn hai</a:t>
            </a:r>
          </a:p>
          <a:p>
            <a:pPr marL="342900" indent="-342900">
              <a:buFont typeface="Wingdings 2" pitchFamily="18" charset="2"/>
              <a:buNone/>
            </a:pP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 vành </a:t>
            </a:r>
            <a:r>
              <a:rPr lang="vi-VN" sz="2800" b="1">
                <a:solidFill>
                  <a:schemeClr val="accent2"/>
                </a:solidFill>
                <a:sym typeface="Wingdings 2" pitchFamily="18" charset="2"/>
              </a:rPr>
              <a:t>đ</a:t>
            </a: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ai to bằng con rắn cạp nong, nom rất</a:t>
            </a:r>
          </a:p>
          <a:p>
            <a:pPr marL="342900" indent="-342900">
              <a:buFont typeface="Wingdings 2" pitchFamily="18" charset="2"/>
              <a:buNone/>
            </a:pP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 hùng dũng, hai </a:t>
            </a:r>
            <a:r>
              <a:rPr lang="vi-VN" sz="2800" b="1">
                <a:solidFill>
                  <a:schemeClr val="accent2"/>
                </a:solidFill>
                <a:sym typeface="Wingdings 2" pitchFamily="18" charset="2"/>
              </a:rPr>
              <a:t>đ</a:t>
            </a: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ầu bịt kín bằng da trâu thuộc</a:t>
            </a:r>
          </a:p>
          <a:p>
            <a:pPr marL="342900" indent="-342900">
              <a:buFont typeface="Wingdings 2" pitchFamily="18" charset="2"/>
              <a:buNone/>
            </a:pP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 kĩ, c</a:t>
            </a:r>
            <a:r>
              <a:rPr lang="vi-VN" sz="2800" b="1">
                <a:solidFill>
                  <a:schemeClr val="accent2"/>
                </a:solidFill>
                <a:sym typeface="Wingdings 2" pitchFamily="18" charset="2"/>
              </a:rPr>
              <a:t>ă</a:t>
            </a: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ng rất phẳng.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381000" y="2057400"/>
            <a:ext cx="8763000" cy="3540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42900" indent="-342900">
              <a:buFont typeface="Wingdings 2" pitchFamily="18" charset="2"/>
              <a:buNone/>
            </a:pP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       </a:t>
            </a:r>
            <a:r>
              <a:rPr lang="en-US" sz="2800" b="1">
                <a:solidFill>
                  <a:srgbClr val="00CC66"/>
                </a:solidFill>
                <a:sym typeface="Wingdings 2" pitchFamily="18" charset="2"/>
              </a:rPr>
              <a:t> Âm thanh</a:t>
            </a: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 </a:t>
            </a:r>
            <a:r>
              <a:rPr lang="en-US" sz="2800" b="1">
                <a:solidFill>
                  <a:srgbClr val="00CC66"/>
                </a:solidFill>
                <a:sym typeface="Wingdings 2" pitchFamily="18" charset="2"/>
              </a:rPr>
              <a:t>:</a:t>
            </a:r>
          </a:p>
          <a:p>
            <a:pPr marL="342900" indent="-342900">
              <a:buFont typeface="Wingdings 2" pitchFamily="18" charset="2"/>
              <a:buNone/>
            </a:pP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 -Tiếng trống tr</a:t>
            </a:r>
            <a:r>
              <a:rPr lang="vi-VN" sz="2800" b="1">
                <a:solidFill>
                  <a:schemeClr val="accent2"/>
                </a:solidFill>
                <a:sym typeface="Wingdings 2" pitchFamily="18" charset="2"/>
              </a:rPr>
              <a:t>ư</a:t>
            </a: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ờng ồm ồm giục giã “ Tùng !</a:t>
            </a:r>
          </a:p>
          <a:p>
            <a:pPr marL="342900" indent="-342900">
              <a:buFont typeface="Wingdings 2" pitchFamily="18" charset="2"/>
              <a:buNone/>
            </a:pP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  Tùng !Tùng !- giục trẻ rảo b</a:t>
            </a:r>
            <a:r>
              <a:rPr lang="vi-VN" sz="2800" b="1">
                <a:solidFill>
                  <a:schemeClr val="accent2"/>
                </a:solidFill>
                <a:sym typeface="Wingdings 2" pitchFamily="18" charset="2"/>
              </a:rPr>
              <a:t>ư</a:t>
            </a: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ớc </a:t>
            </a:r>
            <a:r>
              <a:rPr lang="vi-VN" sz="2800" b="1">
                <a:solidFill>
                  <a:schemeClr val="accent2"/>
                </a:solidFill>
                <a:sym typeface="Wingdings 2" pitchFamily="18" charset="2"/>
              </a:rPr>
              <a:t>đ</a:t>
            </a: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ến tr</a:t>
            </a:r>
            <a:r>
              <a:rPr lang="vi-VN" sz="2800" b="1">
                <a:solidFill>
                  <a:schemeClr val="accent2"/>
                </a:solidFill>
                <a:sym typeface="Wingdings 2" pitchFamily="18" charset="2"/>
              </a:rPr>
              <a:t>ư</a:t>
            </a: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ờng</a:t>
            </a:r>
          </a:p>
          <a:p>
            <a:pPr marL="342900" indent="-342900">
              <a:buFont typeface="Wingdings 2" pitchFamily="18" charset="2"/>
              <a:buNone/>
            </a:pP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 - Trống “ cầm càng ” theo nhịp “Cắùc, tùng ! Cắc, tùng! “ </a:t>
            </a:r>
            <a:r>
              <a:rPr lang="vi-VN" sz="2800" b="1">
                <a:solidFill>
                  <a:schemeClr val="accent2"/>
                </a:solidFill>
                <a:sym typeface="Wingdings 2" pitchFamily="18" charset="2"/>
              </a:rPr>
              <a:t>đ</a:t>
            </a: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ể học sinh tập thể dục.</a:t>
            </a:r>
          </a:p>
          <a:p>
            <a:pPr marL="342900" indent="-342900">
              <a:buFont typeface="Wingdings 2" pitchFamily="18" charset="2"/>
              <a:buNone/>
            </a:pP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- Trống “ xả h</a:t>
            </a:r>
            <a:r>
              <a:rPr lang="vi-VN" sz="2800" b="1">
                <a:solidFill>
                  <a:schemeClr val="accent2"/>
                </a:solidFill>
                <a:sym typeface="Wingdings 2" pitchFamily="18" charset="2"/>
              </a:rPr>
              <a:t>ơ</a:t>
            </a: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i “ một hồi dài là lúc học sinh </a:t>
            </a:r>
            <a:r>
              <a:rPr lang="vi-VN" sz="2800" b="1">
                <a:solidFill>
                  <a:schemeClr val="accent2"/>
                </a:solidFill>
                <a:sym typeface="Wingdings 2" pitchFamily="18" charset="2"/>
              </a:rPr>
              <a:t>đư</a:t>
            </a: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ợc nghỉ.</a:t>
            </a:r>
          </a:p>
          <a:p>
            <a:pPr marL="342900" indent="-342900">
              <a:buFont typeface="Wingdings 2" pitchFamily="18" charset="2"/>
              <a:buNone/>
            </a:pP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/>
      <p:bldP spid="55302" grpId="0"/>
      <p:bldP spid="55302" grpId="1"/>
      <p:bldP spid="5530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95250" y="133350"/>
            <a:ext cx="8915400" cy="65532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666750" y="2133600"/>
            <a:ext cx="7715250" cy="2308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d.Hãy viết thêm phần mở bài và kết bài </a:t>
            </a:r>
            <a:r>
              <a:rPr lang="vi-VN" sz="4800" b="1">
                <a:solidFill>
                  <a:srgbClr val="FF0000"/>
                </a:solidFill>
              </a:rPr>
              <a:t>đ</a:t>
            </a:r>
            <a:r>
              <a:rPr lang="en-US" sz="4800" b="1">
                <a:solidFill>
                  <a:srgbClr val="FF0000"/>
                </a:solidFill>
              </a:rPr>
              <a:t>ể thành bài v</a:t>
            </a:r>
            <a:r>
              <a:rPr lang="vi-VN" sz="4800" b="1">
                <a:solidFill>
                  <a:srgbClr val="FF0000"/>
                </a:solidFill>
              </a:rPr>
              <a:t>ă</a:t>
            </a:r>
            <a:r>
              <a:rPr lang="en-US" sz="4800" b="1">
                <a:solidFill>
                  <a:srgbClr val="FF0000"/>
                </a:solidFill>
              </a:rPr>
              <a:t>n hoàn chỉnh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52400" y="273050"/>
            <a:ext cx="8991600" cy="946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d.Hãy viết thêm phần mở bài và kết bài </a:t>
            </a:r>
            <a:r>
              <a:rPr lang="vi-VN" sz="2800" b="1">
                <a:solidFill>
                  <a:srgbClr val="FF0000"/>
                </a:solidFill>
              </a:rPr>
              <a:t>đ</a:t>
            </a:r>
            <a:r>
              <a:rPr lang="en-US" sz="2800" b="1">
                <a:solidFill>
                  <a:srgbClr val="FF0000"/>
                </a:solidFill>
              </a:rPr>
              <a:t>ể thành bài v</a:t>
            </a:r>
            <a:r>
              <a:rPr lang="vi-VN" sz="2800" b="1">
                <a:solidFill>
                  <a:srgbClr val="FF0000"/>
                </a:solidFill>
              </a:rPr>
              <a:t>ă</a:t>
            </a:r>
            <a:r>
              <a:rPr lang="en-US" sz="2800" b="1">
                <a:solidFill>
                  <a:srgbClr val="FF0000"/>
                </a:solidFill>
              </a:rPr>
              <a:t>n hoàn chỉnh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95250" y="133350"/>
            <a:ext cx="8915400" cy="65532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2057400" y="1295400"/>
            <a:ext cx="472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0" y="1371600"/>
            <a:ext cx="8763000" cy="2678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42900" indent="-342900">
              <a:buFont typeface="Wingdings 2" pitchFamily="18" charset="2"/>
              <a:buNone/>
            </a:pP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       </a:t>
            </a:r>
            <a:r>
              <a:rPr lang="en-US" sz="2800" b="1">
                <a:solidFill>
                  <a:srgbClr val="00CC66"/>
                </a:solidFill>
                <a:sym typeface="Wingdings 2" pitchFamily="18" charset="2"/>
              </a:rPr>
              <a:t> Mở bài:</a:t>
            </a:r>
          </a:p>
          <a:p>
            <a:pPr marL="342900" indent="-342900">
              <a:buFont typeface="Wingdings 2" pitchFamily="18" charset="2"/>
              <a:buNone/>
            </a:pP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   </a:t>
            </a:r>
            <a:r>
              <a:rPr lang="en-US" sz="2800" b="1">
                <a:solidFill>
                  <a:srgbClr val="660066"/>
                </a:solidFill>
                <a:sym typeface="Wingdings 2" pitchFamily="18" charset="2"/>
              </a:rPr>
              <a:t>Cái trống có mặt ở ngôi tr</a:t>
            </a:r>
            <a:r>
              <a:rPr lang="vi-VN" sz="2800" b="1">
                <a:solidFill>
                  <a:srgbClr val="660066"/>
                </a:solidFill>
                <a:sym typeface="Wingdings 2" pitchFamily="18" charset="2"/>
              </a:rPr>
              <a:t>ư</a:t>
            </a:r>
            <a:r>
              <a:rPr lang="en-US" sz="2800" b="1">
                <a:solidFill>
                  <a:srgbClr val="660066"/>
                </a:solidFill>
                <a:sym typeface="Wingdings 2" pitchFamily="18" charset="2"/>
              </a:rPr>
              <a:t>ờng em không biết </a:t>
            </a:r>
            <a:r>
              <a:rPr lang="vi-VN" sz="2800" b="1">
                <a:solidFill>
                  <a:srgbClr val="660066"/>
                </a:solidFill>
                <a:sym typeface="Wingdings 2" pitchFamily="18" charset="2"/>
              </a:rPr>
              <a:t>đ</a:t>
            </a:r>
            <a:r>
              <a:rPr lang="en-US" sz="2800" b="1">
                <a:solidFill>
                  <a:srgbClr val="660066"/>
                </a:solidFill>
                <a:sym typeface="Wingdings 2" pitchFamily="18" charset="2"/>
              </a:rPr>
              <a:t>ã bao n</a:t>
            </a:r>
            <a:r>
              <a:rPr lang="vi-VN" sz="2800" b="1">
                <a:solidFill>
                  <a:srgbClr val="660066"/>
                </a:solidFill>
                <a:sym typeface="Wingdings 2" pitchFamily="18" charset="2"/>
              </a:rPr>
              <a:t>ă</a:t>
            </a:r>
            <a:r>
              <a:rPr lang="en-US" sz="2800" b="1">
                <a:solidFill>
                  <a:srgbClr val="660066"/>
                </a:solidFill>
                <a:sym typeface="Wingdings 2" pitchFamily="18" charset="2"/>
              </a:rPr>
              <a:t>m rồi.Thầy bảo: “ Ít nhất cũng trên chục n</a:t>
            </a:r>
            <a:r>
              <a:rPr lang="vi-VN" sz="2800" b="1">
                <a:solidFill>
                  <a:srgbClr val="660066"/>
                </a:solidFill>
                <a:sym typeface="Wingdings 2" pitchFamily="18" charset="2"/>
              </a:rPr>
              <a:t>ă</a:t>
            </a:r>
            <a:r>
              <a:rPr lang="en-US" sz="2800" b="1">
                <a:solidFill>
                  <a:srgbClr val="660066"/>
                </a:solidFill>
                <a:sym typeface="Wingdings 2" pitchFamily="18" charset="2"/>
              </a:rPr>
              <a:t>m rồi”.Thế mà trống vẫn còn tốt, vẫn còn sang sảng gọi chúng em nhanh chân vào lớp mỗi ngày.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-76200" y="4191000"/>
            <a:ext cx="9144000" cy="22463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42900" indent="-342900">
              <a:buFont typeface="Wingdings 2" pitchFamily="18" charset="2"/>
              <a:buNone/>
            </a:pP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       </a:t>
            </a:r>
            <a:r>
              <a:rPr lang="en-US" sz="2800" b="1">
                <a:solidFill>
                  <a:srgbClr val="00CC66"/>
                </a:solidFill>
                <a:sym typeface="Wingdings 2" pitchFamily="18" charset="2"/>
              </a:rPr>
              <a:t> Kết bài:</a:t>
            </a:r>
          </a:p>
          <a:p>
            <a:pPr marL="342900" indent="-342900">
              <a:buFont typeface="Wingdings 2" pitchFamily="18" charset="2"/>
              <a:buNone/>
            </a:pP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   </a:t>
            </a:r>
            <a:r>
              <a:rPr lang="en-US" sz="2800" b="1">
                <a:solidFill>
                  <a:srgbClr val="660066"/>
                </a:solidFill>
                <a:sym typeface="Wingdings 2" pitchFamily="18" charset="2"/>
              </a:rPr>
              <a:t>Trống tr</a:t>
            </a:r>
            <a:r>
              <a:rPr lang="vi-VN" sz="2800" b="1">
                <a:solidFill>
                  <a:srgbClr val="660066"/>
                </a:solidFill>
                <a:sym typeface="Wingdings 2" pitchFamily="18" charset="2"/>
              </a:rPr>
              <a:t>ư</a:t>
            </a:r>
            <a:r>
              <a:rPr lang="en-US" sz="2800" b="1">
                <a:solidFill>
                  <a:srgbClr val="660066"/>
                </a:solidFill>
                <a:sym typeface="Wingdings 2" pitchFamily="18" charset="2"/>
              </a:rPr>
              <a:t>ờng </a:t>
            </a:r>
            <a:r>
              <a:rPr lang="vi-VN" sz="2800" b="1">
                <a:solidFill>
                  <a:srgbClr val="660066"/>
                </a:solidFill>
                <a:sym typeface="Wingdings 2" pitchFamily="18" charset="2"/>
              </a:rPr>
              <a:t>đ</a:t>
            </a:r>
            <a:r>
              <a:rPr lang="en-US" sz="2800" b="1">
                <a:solidFill>
                  <a:srgbClr val="660066"/>
                </a:solidFill>
                <a:sym typeface="Wingdings 2" pitchFamily="18" charset="2"/>
              </a:rPr>
              <a:t>ã trở thành ng</a:t>
            </a:r>
            <a:r>
              <a:rPr lang="vi-VN" sz="2800" b="1">
                <a:solidFill>
                  <a:srgbClr val="660066"/>
                </a:solidFill>
                <a:sym typeface="Wingdings 2" pitchFamily="18" charset="2"/>
              </a:rPr>
              <a:t>ư</a:t>
            </a:r>
            <a:r>
              <a:rPr lang="en-US" sz="2800" b="1">
                <a:solidFill>
                  <a:srgbClr val="660066"/>
                </a:solidFill>
                <a:sym typeface="Wingdings 2" pitchFamily="18" charset="2"/>
              </a:rPr>
              <a:t>ời bạn </a:t>
            </a:r>
            <a:r>
              <a:rPr lang="vi-VN" sz="2800" b="1">
                <a:solidFill>
                  <a:srgbClr val="660066"/>
                </a:solidFill>
                <a:sym typeface="Wingdings 2" pitchFamily="18" charset="2"/>
              </a:rPr>
              <a:t>đ</a:t>
            </a:r>
            <a:r>
              <a:rPr lang="en-US" sz="2800" b="1">
                <a:solidFill>
                  <a:srgbClr val="660066"/>
                </a:solidFill>
                <a:sym typeface="Wingdings 2" pitchFamily="18" charset="2"/>
              </a:rPr>
              <a:t>ồng hành với chúng em.Mai </a:t>
            </a:r>
            <a:r>
              <a:rPr lang="vi-VN" sz="2800" b="1">
                <a:solidFill>
                  <a:srgbClr val="660066"/>
                </a:solidFill>
                <a:sym typeface="Wingdings 2" pitchFamily="18" charset="2"/>
              </a:rPr>
              <a:t>đ</a:t>
            </a:r>
            <a:r>
              <a:rPr lang="en-US" sz="2800" b="1">
                <a:solidFill>
                  <a:srgbClr val="660066"/>
                </a:solidFill>
                <a:sym typeface="Wingdings 2" pitchFamily="18" charset="2"/>
              </a:rPr>
              <a:t>ây , khi lớn lên, dù có </a:t>
            </a:r>
            <a:r>
              <a:rPr lang="vi-VN" sz="2800" b="1">
                <a:solidFill>
                  <a:srgbClr val="660066"/>
                </a:solidFill>
                <a:sym typeface="Wingdings 2" pitchFamily="18" charset="2"/>
              </a:rPr>
              <a:t>đ</a:t>
            </a:r>
            <a:r>
              <a:rPr lang="en-US" sz="2800" b="1">
                <a:solidFill>
                  <a:srgbClr val="660066"/>
                </a:solidFill>
                <a:sym typeface="Wingdings 2" pitchFamily="18" charset="2"/>
              </a:rPr>
              <a:t>i </a:t>
            </a:r>
            <a:r>
              <a:rPr lang="vi-VN" sz="2800" b="1">
                <a:solidFill>
                  <a:srgbClr val="660066"/>
                </a:solidFill>
                <a:sym typeface="Wingdings 2" pitchFamily="18" charset="2"/>
              </a:rPr>
              <a:t>đ</a:t>
            </a:r>
            <a:r>
              <a:rPr lang="en-US" sz="2800" b="1">
                <a:solidFill>
                  <a:srgbClr val="660066"/>
                </a:solidFill>
                <a:sym typeface="Wingdings 2" pitchFamily="18" charset="2"/>
              </a:rPr>
              <a:t>ến bất cứ n</a:t>
            </a:r>
            <a:r>
              <a:rPr lang="vi-VN" sz="2800" b="1">
                <a:solidFill>
                  <a:srgbClr val="660066"/>
                </a:solidFill>
                <a:sym typeface="Wingdings 2" pitchFamily="18" charset="2"/>
              </a:rPr>
              <a:t>ơ</a:t>
            </a:r>
            <a:r>
              <a:rPr lang="en-US" sz="2800" b="1">
                <a:solidFill>
                  <a:srgbClr val="660066"/>
                </a:solidFill>
                <a:sym typeface="Wingdings 2" pitchFamily="18" charset="2"/>
              </a:rPr>
              <a:t>i nào của Tô quốc song tiếng trống tr</a:t>
            </a:r>
            <a:r>
              <a:rPr lang="vi-VN" sz="2800" b="1">
                <a:solidFill>
                  <a:srgbClr val="660066"/>
                </a:solidFill>
                <a:sym typeface="Wingdings 2" pitchFamily="18" charset="2"/>
              </a:rPr>
              <a:t>ư</a:t>
            </a:r>
            <a:r>
              <a:rPr lang="en-US" sz="2800" b="1">
                <a:solidFill>
                  <a:srgbClr val="660066"/>
                </a:solidFill>
                <a:sym typeface="Wingdings 2" pitchFamily="18" charset="2"/>
              </a:rPr>
              <a:t>ờng mãi mãi vẫn bập bùng bao kỉ niệm.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/>
      <p:bldP spid="706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00" name="Picture 4" descr="2is2s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685800" y="2057400"/>
            <a:ext cx="6629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 anchorCtr="1"/>
          <a:lstStyle/>
          <a:p>
            <a:pPr algn="ctr">
              <a:spcBef>
                <a:spcPct val="50000"/>
              </a:spcBef>
              <a:defRPr/>
            </a:pPr>
            <a:r>
              <a:rPr 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pitchFamily="34" charset="0"/>
              </a:rPr>
              <a:t>Em hãy viết câu v</a:t>
            </a:r>
            <a:r>
              <a:rPr lang="vi-VN" sz="54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pitchFamily="34" charset="0"/>
              </a:rPr>
              <a:t>ă</a:t>
            </a:r>
            <a:r>
              <a:rPr 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pitchFamily="34" charset="0"/>
              </a:rPr>
              <a:t>n miêu tả một sự vật mà mình quan sát </a:t>
            </a:r>
            <a:r>
              <a:rPr lang="vi-VN" sz="54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pitchFamily="34" charset="0"/>
              </a:rPr>
              <a:t>đư</a:t>
            </a:r>
            <a:r>
              <a:rPr 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pitchFamily="34" charset="0"/>
              </a:rPr>
              <a:t>ợc</a:t>
            </a:r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>
            <a:hlinkClick r:id="rId3" action="ppaction://program"/>
          </p:cNvPr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5334000"/>
            <a:ext cx="1308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7"/>
          <p:cNvSpPr>
            <a:spLocks noChangeArrowheads="1"/>
          </p:cNvSpPr>
          <p:nvPr/>
        </p:nvSpPr>
        <p:spPr bwMode="auto">
          <a:xfrm>
            <a:off x="133350" y="95250"/>
            <a:ext cx="8839200" cy="6629400"/>
          </a:xfrm>
          <a:prstGeom prst="rect">
            <a:avLst/>
          </a:prstGeom>
          <a:noFill/>
          <a:ln w="57150" cmpd="thinThick">
            <a:solidFill>
              <a:srgbClr val="66006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WordArt 8"/>
          <p:cNvSpPr>
            <a:spLocks noChangeArrowheads="1" noChangeShapeType="1" noTextEdit="1"/>
          </p:cNvSpPr>
          <p:nvPr/>
        </p:nvSpPr>
        <p:spPr bwMode="auto">
          <a:xfrm>
            <a:off x="1371600" y="1371600"/>
            <a:ext cx="4495800" cy="1457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Trò chơi</a:t>
            </a:r>
            <a:endParaRPr lang="en-US" sz="3600" kern="10">
              <a:ln w="9525">
                <a:solidFill>
                  <a:srgbClr val="CC99FF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6633" name="WordArt 9"/>
          <p:cNvSpPr>
            <a:spLocks noChangeArrowheads="1" noChangeShapeType="1" noTextEdit="1"/>
          </p:cNvSpPr>
          <p:nvPr/>
        </p:nvSpPr>
        <p:spPr bwMode="auto">
          <a:xfrm>
            <a:off x="914400" y="3328988"/>
            <a:ext cx="7010400" cy="1395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"/>
                <a:cs typeface="Arial"/>
              </a:rPr>
              <a:t>Ai đoán nhanh</a:t>
            </a:r>
            <a:endParaRPr lang="en-US" sz="3600" kern="10"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21510" name="Picture 11" descr="light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7086600" y="1524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2" descr="DauChamHo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4876800"/>
            <a:ext cx="18288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991600" cy="9540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CC66"/>
                </a:solidFill>
              </a:rPr>
              <a:t>    Bạn hãy </a:t>
            </a:r>
            <a:r>
              <a:rPr lang="vi-VN" sz="2800" b="1">
                <a:solidFill>
                  <a:srgbClr val="00CC66"/>
                </a:solidFill>
              </a:rPr>
              <a:t>đ</a:t>
            </a:r>
            <a:r>
              <a:rPr lang="en-US" sz="2800" b="1">
                <a:solidFill>
                  <a:srgbClr val="00CC66"/>
                </a:solidFill>
              </a:rPr>
              <a:t>ọc </a:t>
            </a:r>
            <a:r>
              <a:rPr lang="vi-VN" sz="2800" b="1">
                <a:solidFill>
                  <a:srgbClr val="00CC66"/>
                </a:solidFill>
              </a:rPr>
              <a:t>đ</a:t>
            </a:r>
            <a:r>
              <a:rPr lang="en-US" sz="2800" b="1">
                <a:solidFill>
                  <a:srgbClr val="00CC66"/>
                </a:solidFill>
              </a:rPr>
              <a:t>oạn v</a:t>
            </a:r>
            <a:r>
              <a:rPr lang="vi-VN" sz="2800" b="1">
                <a:solidFill>
                  <a:srgbClr val="00CC66"/>
                </a:solidFill>
              </a:rPr>
              <a:t>ă</a:t>
            </a:r>
            <a:r>
              <a:rPr lang="en-US" sz="2800" b="1">
                <a:solidFill>
                  <a:srgbClr val="00CC66"/>
                </a:solidFill>
              </a:rPr>
              <a:t>n sau và cho biết </a:t>
            </a:r>
            <a:r>
              <a:rPr lang="vi-VN" sz="2800" b="1">
                <a:solidFill>
                  <a:srgbClr val="00CC66"/>
                </a:solidFill>
              </a:rPr>
              <a:t>đ</a:t>
            </a:r>
            <a:r>
              <a:rPr lang="en-US" sz="2800" b="1">
                <a:solidFill>
                  <a:srgbClr val="00CC66"/>
                </a:solidFill>
              </a:rPr>
              <a:t>ó là   </a:t>
            </a:r>
          </a:p>
          <a:p>
            <a:r>
              <a:rPr lang="en-US" sz="2800" b="1">
                <a:solidFill>
                  <a:srgbClr val="00CC66"/>
                </a:solidFill>
              </a:rPr>
              <a:t>                                   vật gì?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304800" y="1752600"/>
            <a:ext cx="8458200" cy="1920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42900" indent="-342900"/>
            <a:r>
              <a:rPr lang="en-US" sz="3000" b="1">
                <a:solidFill>
                  <a:srgbClr val="FF0000"/>
                </a:solidFill>
              </a:rPr>
              <a:t>      Mỗi ng</a:t>
            </a:r>
            <a:r>
              <a:rPr lang="vi-VN" sz="3000" b="1">
                <a:solidFill>
                  <a:srgbClr val="FF0000"/>
                </a:solidFill>
              </a:rPr>
              <a:t>ă</a:t>
            </a:r>
            <a:r>
              <a:rPr lang="en-US" sz="3000" b="1">
                <a:solidFill>
                  <a:srgbClr val="FF0000"/>
                </a:solidFill>
              </a:rPr>
              <a:t>n chỉ lớn h</a:t>
            </a:r>
            <a:r>
              <a:rPr lang="vi-VN" sz="3000" b="1">
                <a:solidFill>
                  <a:srgbClr val="FF0000"/>
                </a:solidFill>
              </a:rPr>
              <a:t>ơ</a:t>
            </a:r>
            <a:r>
              <a:rPr lang="en-US" sz="3000" b="1">
                <a:solidFill>
                  <a:srgbClr val="FF0000"/>
                </a:solidFill>
              </a:rPr>
              <a:t>n cuốn sách học. Em nhét thêm hộp </a:t>
            </a:r>
            <a:r>
              <a:rPr lang="vi-VN" sz="3000" b="1">
                <a:solidFill>
                  <a:srgbClr val="FF0000"/>
                </a:solidFill>
              </a:rPr>
              <a:t>đ</a:t>
            </a:r>
            <a:r>
              <a:rPr lang="en-US" sz="3000" b="1">
                <a:solidFill>
                  <a:srgbClr val="FF0000"/>
                </a:solidFill>
              </a:rPr>
              <a:t>ựng bút , th</a:t>
            </a:r>
            <a:r>
              <a:rPr lang="vi-VN" sz="3000" b="1">
                <a:solidFill>
                  <a:srgbClr val="FF0000"/>
                </a:solidFill>
              </a:rPr>
              <a:t>ư</a:t>
            </a:r>
            <a:r>
              <a:rPr lang="en-US" sz="3000" b="1">
                <a:solidFill>
                  <a:srgbClr val="FF0000"/>
                </a:solidFill>
              </a:rPr>
              <a:t>ớc , tẩy </a:t>
            </a:r>
            <a:r>
              <a:rPr lang="vi-VN" sz="3000" b="1">
                <a:solidFill>
                  <a:srgbClr val="FF0000"/>
                </a:solidFill>
              </a:rPr>
              <a:t>đ</a:t>
            </a:r>
            <a:r>
              <a:rPr lang="en-US" sz="3000" b="1">
                <a:solidFill>
                  <a:srgbClr val="FF0000"/>
                </a:solidFill>
              </a:rPr>
              <a:t>ã thấy nặng trĩu tay.</a:t>
            </a:r>
          </a:p>
          <a:p>
            <a:pPr marL="342900" indent="-342900"/>
            <a:endParaRPr lang="en-US" sz="3000" b="1">
              <a:solidFill>
                <a:srgbClr val="FF0000"/>
              </a:solidFill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95250" y="133350"/>
            <a:ext cx="8915400" cy="65532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2057400" y="1447800"/>
            <a:ext cx="472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62472" name="Picture 8" descr="DauChamH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962400"/>
            <a:ext cx="24003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3" name="Picture 9" descr="soft briefcas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3505200"/>
            <a:ext cx="3810000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30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991600" cy="9540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CC66"/>
                </a:solidFill>
              </a:rPr>
              <a:t>    Bạn hãy </a:t>
            </a:r>
            <a:r>
              <a:rPr lang="vi-VN" sz="2800" b="1">
                <a:solidFill>
                  <a:srgbClr val="00CC66"/>
                </a:solidFill>
              </a:rPr>
              <a:t>đ</a:t>
            </a:r>
            <a:r>
              <a:rPr lang="en-US" sz="2800" b="1">
                <a:solidFill>
                  <a:srgbClr val="00CC66"/>
                </a:solidFill>
              </a:rPr>
              <a:t>ọc </a:t>
            </a:r>
            <a:r>
              <a:rPr lang="vi-VN" sz="2800" b="1">
                <a:solidFill>
                  <a:srgbClr val="00CC66"/>
                </a:solidFill>
              </a:rPr>
              <a:t>đ</a:t>
            </a:r>
            <a:r>
              <a:rPr lang="en-US" sz="2800" b="1">
                <a:solidFill>
                  <a:srgbClr val="00CC66"/>
                </a:solidFill>
              </a:rPr>
              <a:t>ọan v</a:t>
            </a:r>
            <a:r>
              <a:rPr lang="vi-VN" sz="2800" b="1">
                <a:solidFill>
                  <a:srgbClr val="00CC66"/>
                </a:solidFill>
              </a:rPr>
              <a:t>ă</a:t>
            </a:r>
            <a:r>
              <a:rPr lang="en-US" sz="2800" b="1">
                <a:solidFill>
                  <a:srgbClr val="00CC66"/>
                </a:solidFill>
              </a:rPr>
              <a:t>n sau và cho biết </a:t>
            </a:r>
            <a:r>
              <a:rPr lang="vi-VN" sz="2800" b="1">
                <a:solidFill>
                  <a:srgbClr val="00CC66"/>
                </a:solidFill>
              </a:rPr>
              <a:t>đ</a:t>
            </a:r>
            <a:r>
              <a:rPr lang="en-US" sz="2800" b="1">
                <a:solidFill>
                  <a:srgbClr val="00CC66"/>
                </a:solidFill>
              </a:rPr>
              <a:t>ó là   </a:t>
            </a:r>
          </a:p>
          <a:p>
            <a:r>
              <a:rPr lang="en-US" sz="2800" b="1">
                <a:solidFill>
                  <a:srgbClr val="00CC66"/>
                </a:solidFill>
              </a:rPr>
              <a:t>                                   vật gì?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95250" y="133350"/>
            <a:ext cx="8915400" cy="65532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Line 5"/>
          <p:cNvSpPr>
            <a:spLocks noChangeShapeType="1"/>
          </p:cNvSpPr>
          <p:nvPr/>
        </p:nvSpPr>
        <p:spPr bwMode="auto">
          <a:xfrm>
            <a:off x="2057400" y="1447800"/>
            <a:ext cx="472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6200" y="1679575"/>
            <a:ext cx="8763000" cy="1920875"/>
            <a:chOff x="48" y="1190"/>
            <a:chExt cx="5520" cy="1210"/>
          </a:xfrm>
        </p:grpSpPr>
        <p:sp>
          <p:nvSpPr>
            <p:cNvPr id="23560" name="Text Box 3"/>
            <p:cNvSpPr txBox="1">
              <a:spLocks noChangeArrowheads="1"/>
            </p:cNvSpPr>
            <p:nvPr/>
          </p:nvSpPr>
          <p:spPr bwMode="auto">
            <a:xfrm>
              <a:off x="48" y="1190"/>
              <a:ext cx="5520" cy="12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marL="342900" indent="-342900"/>
              <a:r>
                <a:rPr lang="en-US" sz="3000" b="1">
                  <a:solidFill>
                    <a:srgbClr val="FF0000"/>
                  </a:solidFill>
                </a:rPr>
                <a:t>      Mặt         dài gần một mét, rộng </a:t>
              </a:r>
              <a:r>
                <a:rPr lang="vi-VN" sz="3000" b="1">
                  <a:solidFill>
                    <a:srgbClr val="FF0000"/>
                  </a:solidFill>
                </a:rPr>
                <a:t>đ</a:t>
              </a:r>
              <a:r>
                <a:rPr lang="en-US" sz="3000" b="1">
                  <a:solidFill>
                    <a:srgbClr val="FF0000"/>
                  </a:solidFill>
                </a:rPr>
                <a:t>ến nửa mét bằng một tấm gỗ.Bốn cái chân, bốn cạnh </a:t>
              </a:r>
              <a:r>
                <a:rPr lang="vi-VN" sz="3000" b="1">
                  <a:solidFill>
                    <a:srgbClr val="FF0000"/>
                  </a:solidFill>
                </a:rPr>
                <a:t>ă</a:t>
              </a:r>
              <a:r>
                <a:rPr lang="en-US" sz="3000" b="1">
                  <a:solidFill>
                    <a:srgbClr val="FF0000"/>
                  </a:solidFill>
                </a:rPr>
                <a:t>n vào bốn góc kéo thẳng nh</a:t>
              </a:r>
              <a:r>
                <a:rPr lang="vi-VN" sz="3000" b="1">
                  <a:solidFill>
                    <a:srgbClr val="FF0000"/>
                  </a:solidFill>
                </a:rPr>
                <a:t>ư</a:t>
              </a:r>
              <a:r>
                <a:rPr lang="en-US" sz="3000" b="1">
                  <a:solidFill>
                    <a:srgbClr val="FF0000"/>
                  </a:solidFill>
                </a:rPr>
                <a:t> thả dọi xuống </a:t>
              </a:r>
              <a:r>
                <a:rPr lang="vi-VN" sz="3000" b="1">
                  <a:solidFill>
                    <a:srgbClr val="FF0000"/>
                  </a:solidFill>
                </a:rPr>
                <a:t>đ</a:t>
              </a:r>
              <a:r>
                <a:rPr lang="en-US" sz="3000" b="1">
                  <a:solidFill>
                    <a:srgbClr val="FF0000"/>
                  </a:solidFill>
                </a:rPr>
                <a:t>ất.</a:t>
              </a:r>
            </a:p>
          </p:txBody>
        </p:sp>
        <p:sp>
          <p:nvSpPr>
            <p:cNvPr id="23561" name="Rectangle 7"/>
            <p:cNvSpPr>
              <a:spLocks noChangeArrowheads="1"/>
            </p:cNvSpPr>
            <p:nvPr/>
          </p:nvSpPr>
          <p:spPr bwMode="auto">
            <a:xfrm>
              <a:off x="1080" y="1248"/>
              <a:ext cx="432" cy="24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4520" name="Picture 8" descr="DauChamH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267200"/>
            <a:ext cx="24003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3" name="Picture 11" descr="Un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43150" y="2324100"/>
            <a:ext cx="5410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reeform 2"/>
          <p:cNvSpPr>
            <a:spLocks/>
          </p:cNvSpPr>
          <p:nvPr/>
        </p:nvSpPr>
        <p:spPr bwMode="auto">
          <a:xfrm>
            <a:off x="533400" y="2135188"/>
            <a:ext cx="8080375" cy="3505200"/>
          </a:xfrm>
          <a:custGeom>
            <a:avLst/>
            <a:gdLst>
              <a:gd name="T0" fmla="*/ 1085404723 w 4705"/>
              <a:gd name="T1" fmla="*/ 0 h 2208"/>
              <a:gd name="T2" fmla="*/ 1064758128 w 4705"/>
              <a:gd name="T3" fmla="*/ 186491530 h 2208"/>
              <a:gd name="T4" fmla="*/ 1002820062 w 4705"/>
              <a:gd name="T5" fmla="*/ 360383077 h 2208"/>
              <a:gd name="T6" fmla="*/ 896638096 w 4705"/>
              <a:gd name="T7" fmla="*/ 516632795 h 2208"/>
              <a:gd name="T8" fmla="*/ 769811468 w 4705"/>
              <a:gd name="T9" fmla="*/ 655240534 h 2208"/>
              <a:gd name="T10" fmla="*/ 604640428 w 4705"/>
              <a:gd name="T11" fmla="*/ 768648308 h 2208"/>
              <a:gd name="T12" fmla="*/ 421773181 w 4705"/>
              <a:gd name="T13" fmla="*/ 854333782 h 2208"/>
              <a:gd name="T14" fmla="*/ 215310615 w 4705"/>
              <a:gd name="T15" fmla="*/ 907256246 h 2208"/>
              <a:gd name="T16" fmla="*/ 0 w 4705"/>
              <a:gd name="T17" fmla="*/ 924898125 h 2208"/>
              <a:gd name="T18" fmla="*/ 0 w 4705"/>
              <a:gd name="T19" fmla="*/ 2147483647 h 2208"/>
              <a:gd name="T20" fmla="*/ 215310615 w 4705"/>
              <a:gd name="T21" fmla="*/ 2147483647 h 2208"/>
              <a:gd name="T22" fmla="*/ 421773181 w 4705"/>
              <a:gd name="T23" fmla="*/ 2147483647 h 2208"/>
              <a:gd name="T24" fmla="*/ 604640428 w 4705"/>
              <a:gd name="T25" fmla="*/ 2147483647 h 2208"/>
              <a:gd name="T26" fmla="*/ 769811468 w 4705"/>
              <a:gd name="T27" fmla="*/ 2147483647 h 2208"/>
              <a:gd name="T28" fmla="*/ 896638096 w 4705"/>
              <a:gd name="T29" fmla="*/ 2147483647 h 2208"/>
              <a:gd name="T30" fmla="*/ 1002820062 w 4705"/>
              <a:gd name="T31" fmla="*/ 2147483647 h 2208"/>
              <a:gd name="T32" fmla="*/ 1064758128 w 4705"/>
              <a:gd name="T33" fmla="*/ 2147483647 h 2208"/>
              <a:gd name="T34" fmla="*/ 1085404723 w 4705"/>
              <a:gd name="T35" fmla="*/ 2147483647 h 2208"/>
              <a:gd name="T36" fmla="*/ 2147483647 w 4705"/>
              <a:gd name="T37" fmla="*/ 2147483647 h 2208"/>
              <a:gd name="T38" fmla="*/ 2147483647 w 4705"/>
              <a:gd name="T39" fmla="*/ 2147483647 h 2208"/>
              <a:gd name="T40" fmla="*/ 2147483647 w 4705"/>
              <a:gd name="T41" fmla="*/ 2147483647 h 2208"/>
              <a:gd name="T42" fmla="*/ 2147483647 w 4705"/>
              <a:gd name="T43" fmla="*/ 2147483647 h 2208"/>
              <a:gd name="T44" fmla="*/ 2147483647 w 4705"/>
              <a:gd name="T45" fmla="*/ 2147483647 h 2208"/>
              <a:gd name="T46" fmla="*/ 2147483647 w 4705"/>
              <a:gd name="T47" fmla="*/ 2147483647 h 2208"/>
              <a:gd name="T48" fmla="*/ 2147483647 w 4705"/>
              <a:gd name="T49" fmla="*/ 2147483647 h 2208"/>
              <a:gd name="T50" fmla="*/ 2147483647 w 4705"/>
              <a:gd name="T51" fmla="*/ 2147483647 h 2208"/>
              <a:gd name="T52" fmla="*/ 2147483647 w 4705"/>
              <a:gd name="T53" fmla="*/ 2147483647 h 2208"/>
              <a:gd name="T54" fmla="*/ 2147483647 w 4705"/>
              <a:gd name="T55" fmla="*/ 924898125 h 2208"/>
              <a:gd name="T56" fmla="*/ 2147483647 w 4705"/>
              <a:gd name="T57" fmla="*/ 907256246 h 2208"/>
              <a:gd name="T58" fmla="*/ 2147483647 w 4705"/>
              <a:gd name="T59" fmla="*/ 854333782 h 2208"/>
              <a:gd name="T60" fmla="*/ 2147483647 w 4705"/>
              <a:gd name="T61" fmla="*/ 768648308 h 2208"/>
              <a:gd name="T62" fmla="*/ 2147483647 w 4705"/>
              <a:gd name="T63" fmla="*/ 655240534 h 2208"/>
              <a:gd name="T64" fmla="*/ 2147483647 w 4705"/>
              <a:gd name="T65" fmla="*/ 516632795 h 2208"/>
              <a:gd name="T66" fmla="*/ 2147483647 w 4705"/>
              <a:gd name="T67" fmla="*/ 360383077 h 2208"/>
              <a:gd name="T68" fmla="*/ 2147483647 w 4705"/>
              <a:gd name="T69" fmla="*/ 186491530 h 2208"/>
              <a:gd name="T70" fmla="*/ 2147483647 w 4705"/>
              <a:gd name="T71" fmla="*/ 0 h 2208"/>
              <a:gd name="T72" fmla="*/ 1085404723 w 4705"/>
              <a:gd name="T73" fmla="*/ 0 h 220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705"/>
              <a:gd name="T112" fmla="*/ 0 h 2208"/>
              <a:gd name="T113" fmla="*/ 4705 w 4705"/>
              <a:gd name="T114" fmla="*/ 2208 h 220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705" h="2208">
                <a:moveTo>
                  <a:pt x="368" y="0"/>
                </a:moveTo>
                <a:lnTo>
                  <a:pt x="361" y="74"/>
                </a:lnTo>
                <a:lnTo>
                  <a:pt x="340" y="143"/>
                </a:lnTo>
                <a:lnTo>
                  <a:pt x="304" y="205"/>
                </a:lnTo>
                <a:lnTo>
                  <a:pt x="261" y="260"/>
                </a:lnTo>
                <a:lnTo>
                  <a:pt x="205" y="305"/>
                </a:lnTo>
                <a:lnTo>
                  <a:pt x="143" y="339"/>
                </a:lnTo>
                <a:lnTo>
                  <a:pt x="73" y="360"/>
                </a:lnTo>
                <a:lnTo>
                  <a:pt x="0" y="367"/>
                </a:lnTo>
                <a:lnTo>
                  <a:pt x="0" y="1841"/>
                </a:lnTo>
                <a:lnTo>
                  <a:pt x="73" y="1848"/>
                </a:lnTo>
                <a:lnTo>
                  <a:pt x="143" y="1869"/>
                </a:lnTo>
                <a:lnTo>
                  <a:pt x="205" y="1903"/>
                </a:lnTo>
                <a:lnTo>
                  <a:pt x="261" y="1948"/>
                </a:lnTo>
                <a:lnTo>
                  <a:pt x="304" y="2002"/>
                </a:lnTo>
                <a:lnTo>
                  <a:pt x="340" y="2064"/>
                </a:lnTo>
                <a:lnTo>
                  <a:pt x="361" y="2134"/>
                </a:lnTo>
                <a:lnTo>
                  <a:pt x="368" y="2207"/>
                </a:lnTo>
                <a:lnTo>
                  <a:pt x="4337" y="2207"/>
                </a:lnTo>
                <a:lnTo>
                  <a:pt x="4344" y="2134"/>
                </a:lnTo>
                <a:lnTo>
                  <a:pt x="4365" y="2064"/>
                </a:lnTo>
                <a:lnTo>
                  <a:pt x="4399" y="2002"/>
                </a:lnTo>
                <a:lnTo>
                  <a:pt x="4444" y="1948"/>
                </a:lnTo>
                <a:lnTo>
                  <a:pt x="4499" y="1903"/>
                </a:lnTo>
                <a:lnTo>
                  <a:pt x="4561" y="1869"/>
                </a:lnTo>
                <a:lnTo>
                  <a:pt x="4630" y="1848"/>
                </a:lnTo>
                <a:lnTo>
                  <a:pt x="4704" y="1841"/>
                </a:lnTo>
                <a:lnTo>
                  <a:pt x="4704" y="367"/>
                </a:lnTo>
                <a:lnTo>
                  <a:pt x="4630" y="360"/>
                </a:lnTo>
                <a:lnTo>
                  <a:pt x="4561" y="339"/>
                </a:lnTo>
                <a:lnTo>
                  <a:pt x="4499" y="305"/>
                </a:lnTo>
                <a:lnTo>
                  <a:pt x="4444" y="260"/>
                </a:lnTo>
                <a:lnTo>
                  <a:pt x="4399" y="205"/>
                </a:lnTo>
                <a:lnTo>
                  <a:pt x="4365" y="143"/>
                </a:lnTo>
                <a:lnTo>
                  <a:pt x="4344" y="74"/>
                </a:lnTo>
                <a:lnTo>
                  <a:pt x="4337" y="0"/>
                </a:lnTo>
                <a:lnTo>
                  <a:pt x="368" y="0"/>
                </a:lnTo>
              </a:path>
            </a:pathLst>
          </a:custGeom>
          <a:solidFill>
            <a:srgbClr val="FFFFCC"/>
          </a:solidFill>
          <a:ln w="571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228600" y="304800"/>
            <a:ext cx="8686800" cy="62484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WordArt 7"/>
          <p:cNvSpPr>
            <a:spLocks noChangeArrowheads="1" noChangeShapeType="1" noTextEdit="1"/>
          </p:cNvSpPr>
          <p:nvPr/>
        </p:nvSpPr>
        <p:spPr bwMode="auto">
          <a:xfrm>
            <a:off x="914400" y="2800350"/>
            <a:ext cx="7315200" cy="2076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3366"/>
                </a:solidFill>
                <a:effectLst>
                  <a:outerShdw dist="107763" dir="18900000" algn="ctr" rotWithShape="0">
                    <a:srgbClr val="996633">
                      <a:alpha val="50000"/>
                    </a:srgbClr>
                  </a:outerShdw>
                </a:effectLst>
                <a:latin typeface="Arial"/>
                <a:cs typeface="Arial"/>
              </a:rPr>
              <a:t>Cấu tạo bài văn miêu tả đồ vật</a:t>
            </a:r>
            <a:endParaRPr lang="en-US" sz="3600" kern="10"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solidFill>
                <a:srgbClr val="003366"/>
              </a:solidFill>
              <a:effectLst>
                <a:outerShdw dist="107763" dir="18900000" algn="ctr" rotWithShape="0">
                  <a:srgbClr val="996633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5" grpId="0" animBg="1"/>
      <p:bldP spid="1229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9144000" y="6858000"/>
          <a:ext cx="317500" cy="317500"/>
        </p:xfrm>
        <a:graphic>
          <a:graphicData uri="http://schemas.openxmlformats.org/presentationml/2006/ole">
            <p:oleObj spid="_x0000_s1026" name="Media Clip" r:id="rId4" imgW="316887" imgH="316887" progId="MPlayer">
              <p:embed/>
            </p:oleObj>
          </a:graphicData>
        </a:graphic>
      </p:graphicFrame>
      <p:pic>
        <p:nvPicPr>
          <p:cNvPr id="1027" name="Picture 5" descr="untitle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" y="114300"/>
            <a:ext cx="889635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65125" y="228600"/>
            <a:ext cx="36734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</a:rPr>
              <a:t>Đây là vật gì?</a:t>
            </a:r>
          </a:p>
        </p:txBody>
      </p:sp>
      <p:pic>
        <p:nvPicPr>
          <p:cNvPr id="16393" name="Picture 9" descr="DauChamHo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914400"/>
            <a:ext cx="609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8912225" cy="60928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lang="en-US"/>
          </a:p>
        </p:txBody>
      </p:sp>
      <p:pic>
        <p:nvPicPr>
          <p:cNvPr id="18435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5181600"/>
            <a:ext cx="18415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60363" y="222250"/>
            <a:ext cx="9012237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endParaRPr lang="en-US" sz="2400" b="1">
              <a:solidFill>
                <a:srgbClr val="FF0000"/>
              </a:solidFill>
            </a:endParaRPr>
          </a:p>
          <a:p>
            <a:pPr algn="ctr"/>
            <a:r>
              <a:rPr lang="en-US" sz="2800" b="1">
                <a:solidFill>
                  <a:srgbClr val="FF0000"/>
                </a:solidFill>
              </a:rPr>
              <a:t>Cái cối tân</a:t>
            </a:r>
          </a:p>
          <a:p>
            <a:r>
              <a:rPr lang="en-US" sz="2400"/>
              <a:t>      Cái cối xinh xinh xuất hiện nh</a:t>
            </a:r>
            <a:r>
              <a:rPr lang="vi-VN" sz="2400"/>
              <a:t>ư</a:t>
            </a:r>
            <a:r>
              <a:rPr lang="en-US" sz="2400"/>
              <a:t> một giấc mộng, ngồi chễm chệ giữa gian nhà trống.</a:t>
            </a:r>
          </a:p>
          <a:p>
            <a:r>
              <a:rPr lang="en-US" sz="2400"/>
              <a:t>      U gọi nó là cái cối tân. Cái vành, cái áo </a:t>
            </a:r>
            <a:r>
              <a:rPr lang="vi-VN" sz="2400"/>
              <a:t>đ</a:t>
            </a:r>
            <a:r>
              <a:rPr lang="en-US" sz="2400"/>
              <a:t>ều làm bằng nan tre.Hai cái tai nó bằng tre già màu nâu.Mỗi tai có một </a:t>
            </a:r>
          </a:p>
          <a:p>
            <a:r>
              <a:rPr lang="en-US" sz="2400"/>
              <a:t>cái lỗ tròn xoe. Lúc nào, tai cũng tỉnh táo </a:t>
            </a:r>
            <a:r>
              <a:rPr lang="vi-VN" sz="2400"/>
              <a:t>đ</a:t>
            </a:r>
            <a:r>
              <a:rPr lang="en-US" sz="2400"/>
              <a:t>ể nghe ngóng.</a:t>
            </a:r>
          </a:p>
          <a:p>
            <a:r>
              <a:rPr lang="en-US" sz="2400"/>
              <a:t>Cối có hai hàm r</a:t>
            </a:r>
            <a:r>
              <a:rPr lang="vi-VN" sz="2400"/>
              <a:t>ă</a:t>
            </a:r>
            <a:r>
              <a:rPr lang="en-US" sz="2400"/>
              <a:t>ng bằng gỗ dẻ. U gọi là d</a:t>
            </a:r>
            <a:r>
              <a:rPr lang="vi-VN" sz="2400"/>
              <a:t>ă</a:t>
            </a:r>
            <a:r>
              <a:rPr lang="en-US" sz="2400"/>
              <a:t>m. R</a:t>
            </a:r>
            <a:r>
              <a:rPr lang="vi-VN" sz="2400"/>
              <a:t>ă</a:t>
            </a:r>
            <a:r>
              <a:rPr lang="en-US" sz="2400"/>
              <a:t>ng nó nhiều ,ken vào nhau. Vậy nên,ng</a:t>
            </a:r>
            <a:r>
              <a:rPr lang="vi-VN" sz="2400"/>
              <a:t>ư</a:t>
            </a:r>
            <a:r>
              <a:rPr lang="en-US" sz="2400"/>
              <a:t>ời ta nói”chật nh</a:t>
            </a:r>
            <a:r>
              <a:rPr lang="vi-VN" sz="2400"/>
              <a:t>ư</a:t>
            </a:r>
            <a:r>
              <a:rPr lang="en-US" sz="2400"/>
              <a:t> nêm cối”.Nói </a:t>
            </a:r>
            <a:r>
              <a:rPr lang="vi-VN" sz="2400"/>
              <a:t>đ</a:t>
            </a:r>
            <a:r>
              <a:rPr lang="en-US" sz="2400"/>
              <a:t>ến cối lại phải nói </a:t>
            </a:r>
            <a:r>
              <a:rPr lang="vi-VN" sz="2400"/>
              <a:t>đ</a:t>
            </a:r>
            <a:r>
              <a:rPr lang="en-US" sz="2400"/>
              <a:t>ến cần.Cái cần dài bằng tre </a:t>
            </a:r>
          </a:p>
          <a:p>
            <a:r>
              <a:rPr lang="vi-VN" sz="2400"/>
              <a:t>đ</a:t>
            </a:r>
            <a:r>
              <a:rPr lang="en-US" sz="2400"/>
              <a:t>ực vàng óng.  Đầu cần là củ tre, có cái chốt. Cái chốt </a:t>
            </a:r>
          </a:p>
          <a:p>
            <a:r>
              <a:rPr lang="en-US" sz="2400"/>
              <a:t>bằng tre mà rắn nh</a:t>
            </a:r>
            <a:r>
              <a:rPr lang="vi-VN" sz="2400"/>
              <a:t>ư</a:t>
            </a:r>
            <a:r>
              <a:rPr lang="en-US" sz="2400"/>
              <a:t> </a:t>
            </a:r>
            <a:r>
              <a:rPr lang="vi-VN" sz="2400"/>
              <a:t>đ</a:t>
            </a:r>
            <a:r>
              <a:rPr lang="en-US" sz="2400"/>
              <a:t>anh, móc vào tai cối. Từ chỗ tay </a:t>
            </a:r>
          </a:p>
          <a:p>
            <a:r>
              <a:rPr lang="en-US" sz="2400"/>
              <a:t>cầm có cái thừng buộc vào xà nhà.Đẩy </a:t>
            </a:r>
            <a:r>
              <a:rPr lang="vi-VN" sz="2400"/>
              <a:t>đ</a:t>
            </a:r>
            <a:r>
              <a:rPr lang="en-US" sz="2400"/>
              <a:t>i kéo lại, cối kêu </a:t>
            </a:r>
          </a:p>
          <a:p>
            <a:r>
              <a:rPr lang="en-US" sz="2400"/>
              <a:t>ù ù.</a:t>
            </a:r>
          </a:p>
          <a:p>
            <a:r>
              <a:rPr lang="en-US" sz="2400"/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609600" y="1217613"/>
            <a:ext cx="4357688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3500" b="1">
                <a:solidFill>
                  <a:srgbClr val="0000FF"/>
                </a:solidFill>
              </a:rPr>
              <a:t>a. Bài v</a:t>
            </a:r>
            <a:r>
              <a:rPr lang="vi-VN" sz="3500" b="1">
                <a:solidFill>
                  <a:srgbClr val="0000FF"/>
                </a:solidFill>
              </a:rPr>
              <a:t>ă</a:t>
            </a:r>
            <a:r>
              <a:rPr lang="en-US" sz="3500" b="1">
                <a:solidFill>
                  <a:srgbClr val="0000FF"/>
                </a:solidFill>
              </a:rPr>
              <a:t>n tả cái gì?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09600" y="2132013"/>
            <a:ext cx="69977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3500" b="1">
                <a:solidFill>
                  <a:srgbClr val="FF0000"/>
                </a:solidFill>
              </a:rPr>
              <a:t>b. Tìm các phần mở bài, kết bài.</a:t>
            </a:r>
          </a:p>
          <a:p>
            <a:r>
              <a:rPr lang="en-US" sz="3500" b="1">
                <a:solidFill>
                  <a:srgbClr val="FF0000"/>
                </a:solidFill>
              </a:rPr>
              <a:t>Mỗi phần ấy nói lên </a:t>
            </a:r>
            <a:r>
              <a:rPr lang="vi-VN" sz="3500" b="1">
                <a:solidFill>
                  <a:srgbClr val="FF0000"/>
                </a:solidFill>
              </a:rPr>
              <a:t>đ</a:t>
            </a:r>
            <a:r>
              <a:rPr lang="en-US" sz="3500" b="1">
                <a:solidFill>
                  <a:srgbClr val="FF0000"/>
                </a:solidFill>
              </a:rPr>
              <a:t>iều gì?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609600" y="3429000"/>
            <a:ext cx="81661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3500" b="1">
                <a:solidFill>
                  <a:srgbClr val="0000FF"/>
                </a:solidFill>
              </a:rPr>
              <a:t>c. Các phần mở bài, kết bài </a:t>
            </a:r>
            <a:r>
              <a:rPr lang="vi-VN" sz="3500" b="1">
                <a:solidFill>
                  <a:srgbClr val="0000FF"/>
                </a:solidFill>
              </a:rPr>
              <a:t>đ</a:t>
            </a:r>
            <a:r>
              <a:rPr lang="en-US" sz="3500" b="1">
                <a:solidFill>
                  <a:srgbClr val="0000FF"/>
                </a:solidFill>
              </a:rPr>
              <a:t>ó giống</a:t>
            </a:r>
          </a:p>
          <a:p>
            <a:r>
              <a:rPr lang="en-US" sz="3500" b="1">
                <a:solidFill>
                  <a:srgbClr val="0000FF"/>
                </a:solidFill>
              </a:rPr>
              <a:t> với những cách mở bài , kết bài nào </a:t>
            </a:r>
          </a:p>
          <a:p>
            <a:r>
              <a:rPr lang="vi-VN" sz="3500" b="1">
                <a:solidFill>
                  <a:srgbClr val="0000FF"/>
                </a:solidFill>
              </a:rPr>
              <a:t>đ</a:t>
            </a:r>
            <a:r>
              <a:rPr lang="en-US" sz="3500" b="1">
                <a:solidFill>
                  <a:srgbClr val="0000FF"/>
                </a:solidFill>
              </a:rPr>
              <a:t>ã học?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609600" y="5241925"/>
            <a:ext cx="7897813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3500" b="1">
                <a:solidFill>
                  <a:srgbClr val="FF0000"/>
                </a:solidFill>
              </a:rPr>
              <a:t>d. Phần thân bài tả cái cối theo trình</a:t>
            </a:r>
          </a:p>
          <a:p>
            <a:r>
              <a:rPr lang="en-US" sz="3500" b="1">
                <a:solidFill>
                  <a:srgbClr val="FF0000"/>
                </a:solidFill>
              </a:rPr>
              <a:t> tự nh</a:t>
            </a:r>
            <a:r>
              <a:rPr lang="vi-VN" sz="3500" b="1">
                <a:solidFill>
                  <a:srgbClr val="FF0000"/>
                </a:solidFill>
              </a:rPr>
              <a:t>ư</a:t>
            </a:r>
            <a:r>
              <a:rPr lang="en-US" sz="3500" b="1">
                <a:solidFill>
                  <a:srgbClr val="FF0000"/>
                </a:solidFill>
              </a:rPr>
              <a:t> thế nào?</a:t>
            </a:r>
          </a:p>
        </p:txBody>
      </p:sp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133350" y="114300"/>
            <a:ext cx="8839200" cy="66294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WordArt 9"/>
          <p:cNvSpPr>
            <a:spLocks noChangeArrowheads="1" noChangeShapeType="1" noTextEdit="1"/>
          </p:cNvSpPr>
          <p:nvPr/>
        </p:nvSpPr>
        <p:spPr bwMode="auto">
          <a:xfrm>
            <a:off x="1905000" y="304800"/>
            <a:ext cx="548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808000"/>
                </a:solidFill>
                <a:latin typeface="Arial"/>
                <a:cs typeface="Arial"/>
              </a:rPr>
              <a:t>Thảo luận nhóm</a:t>
            </a:r>
          </a:p>
        </p:txBody>
      </p:sp>
      <p:sp>
        <p:nvSpPr>
          <p:cNvPr id="7176" name="Line 11"/>
          <p:cNvSpPr>
            <a:spLocks noChangeShapeType="1"/>
          </p:cNvSpPr>
          <p:nvPr/>
        </p:nvSpPr>
        <p:spPr bwMode="auto">
          <a:xfrm>
            <a:off x="2667000" y="914400"/>
            <a:ext cx="3733800" cy="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20493" name="Picture 13" descr="DauChamH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304800"/>
            <a:ext cx="609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/>
      <p:bldP spid="20485" grpId="0"/>
      <p:bldP spid="204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214313" y="990600"/>
            <a:ext cx="8701087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3500" b="1">
                <a:solidFill>
                  <a:srgbClr val="FF0000"/>
                </a:solidFill>
              </a:rPr>
              <a:t>b. Tìm các phần mở bài, kết bài.</a:t>
            </a:r>
          </a:p>
          <a:p>
            <a:r>
              <a:rPr lang="en-US" sz="3500" b="1">
                <a:solidFill>
                  <a:srgbClr val="FF0000"/>
                </a:solidFill>
              </a:rPr>
              <a:t>      Mỗi phần ấy nói lên </a:t>
            </a:r>
            <a:r>
              <a:rPr lang="vi-VN" sz="3500" b="1">
                <a:solidFill>
                  <a:srgbClr val="FF0000"/>
                </a:solidFill>
              </a:rPr>
              <a:t>đ</a:t>
            </a:r>
            <a:r>
              <a:rPr lang="en-US" sz="3500" b="1">
                <a:solidFill>
                  <a:srgbClr val="FF0000"/>
                </a:solidFill>
              </a:rPr>
              <a:t>iều gì?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381000" y="2528888"/>
            <a:ext cx="152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Mở bài: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1905000" y="2559050"/>
            <a:ext cx="72390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3500" b="1">
                <a:solidFill>
                  <a:srgbClr val="FF0000"/>
                </a:solidFill>
              </a:rPr>
              <a:t>    Giới thiệu cái cối </a:t>
            </a:r>
          </a:p>
          <a:p>
            <a:r>
              <a:rPr lang="en-US" sz="3500" b="1">
                <a:solidFill>
                  <a:srgbClr val="FF0000"/>
                </a:solidFill>
              </a:rPr>
              <a:t>(</a:t>
            </a:r>
            <a:r>
              <a:rPr lang="vi-VN" sz="3500" b="1">
                <a:solidFill>
                  <a:srgbClr val="FF0000"/>
                </a:solidFill>
              </a:rPr>
              <a:t>đ</a:t>
            </a:r>
            <a:r>
              <a:rPr lang="en-US" sz="3500" b="1">
                <a:solidFill>
                  <a:srgbClr val="FF0000"/>
                </a:solidFill>
              </a:rPr>
              <a:t>ồ vật </a:t>
            </a:r>
            <a:r>
              <a:rPr lang="vi-VN" sz="3500" b="1">
                <a:solidFill>
                  <a:srgbClr val="FF0000"/>
                </a:solidFill>
              </a:rPr>
              <a:t>đư</a:t>
            </a:r>
            <a:r>
              <a:rPr lang="en-US" sz="3500" b="1">
                <a:solidFill>
                  <a:srgbClr val="FF0000"/>
                </a:solidFill>
              </a:rPr>
              <a:t>ợc miêu tả)</a:t>
            </a: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304800" y="4037013"/>
            <a:ext cx="85344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3500" b="1">
                <a:solidFill>
                  <a:srgbClr val="0000FF"/>
                </a:solidFill>
              </a:rPr>
              <a:t>   Cái cối xinh xinh xuất hiện nh</a:t>
            </a:r>
            <a:r>
              <a:rPr lang="vi-VN" sz="3500" b="1">
                <a:solidFill>
                  <a:srgbClr val="0000FF"/>
                </a:solidFill>
              </a:rPr>
              <a:t>ư</a:t>
            </a:r>
            <a:r>
              <a:rPr lang="en-US" sz="3500" b="1">
                <a:solidFill>
                  <a:srgbClr val="0000FF"/>
                </a:solidFill>
              </a:rPr>
              <a:t> một giấc mộng ngồi chễm chệ giữa gian nhà trống</a:t>
            </a:r>
          </a:p>
        </p:txBody>
      </p:sp>
      <p:sp>
        <p:nvSpPr>
          <p:cNvPr id="8198" name="Rectangle 12"/>
          <p:cNvSpPr>
            <a:spLocks noChangeArrowheads="1"/>
          </p:cNvSpPr>
          <p:nvPr/>
        </p:nvSpPr>
        <p:spPr bwMode="auto">
          <a:xfrm>
            <a:off x="95250" y="114300"/>
            <a:ext cx="8915400" cy="66294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WordArt 13"/>
          <p:cNvSpPr>
            <a:spLocks noChangeArrowheads="1" noChangeShapeType="1" noTextEdit="1"/>
          </p:cNvSpPr>
          <p:nvPr/>
        </p:nvSpPr>
        <p:spPr bwMode="auto">
          <a:xfrm>
            <a:off x="1905000" y="304800"/>
            <a:ext cx="548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808000"/>
                </a:solidFill>
                <a:latin typeface="Arial"/>
                <a:cs typeface="Arial"/>
              </a:rPr>
              <a:t>Thảo luận nhóm</a:t>
            </a:r>
          </a:p>
        </p:txBody>
      </p:sp>
      <p:sp>
        <p:nvSpPr>
          <p:cNvPr id="8200" name="Line 16"/>
          <p:cNvSpPr>
            <a:spLocks noChangeShapeType="1"/>
          </p:cNvSpPr>
          <p:nvPr/>
        </p:nvSpPr>
        <p:spPr bwMode="auto">
          <a:xfrm>
            <a:off x="2647950" y="2362200"/>
            <a:ext cx="3733800" cy="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28689" name="Picture 17" descr="DauChamH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228600"/>
            <a:ext cx="7620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/>
      <p:bldP spid="28681" grpId="0"/>
      <p:bldP spid="286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609600" y="990600"/>
            <a:ext cx="79089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b. Tìm các phần mở bài, kết bài.Mỗi phần ấy</a:t>
            </a:r>
          </a:p>
          <a:p>
            <a:r>
              <a:rPr lang="en-US" sz="2800" b="1">
                <a:solidFill>
                  <a:srgbClr val="FF0000"/>
                </a:solidFill>
              </a:rPr>
              <a:t> nói lên </a:t>
            </a:r>
            <a:r>
              <a:rPr lang="vi-VN" sz="2800" b="1">
                <a:solidFill>
                  <a:srgbClr val="FF0000"/>
                </a:solidFill>
              </a:rPr>
              <a:t>đ</a:t>
            </a:r>
            <a:r>
              <a:rPr lang="en-US" sz="2800" b="1">
                <a:solidFill>
                  <a:srgbClr val="FF0000"/>
                </a:solidFill>
              </a:rPr>
              <a:t>iều gì?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838200" y="2286000"/>
            <a:ext cx="182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Kết bài: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590800" y="2286000"/>
            <a:ext cx="60960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Nêu phần kết thúc của bài ( Tình cảm thân thiết giữa các </a:t>
            </a:r>
            <a:r>
              <a:rPr lang="vi-VN" sz="2800" b="1">
                <a:solidFill>
                  <a:srgbClr val="FF0000"/>
                </a:solidFill>
              </a:rPr>
              <a:t>đ</a:t>
            </a:r>
            <a:r>
              <a:rPr lang="en-US" sz="2800" b="1">
                <a:solidFill>
                  <a:srgbClr val="FF0000"/>
                </a:solidFill>
              </a:rPr>
              <a:t>ồ vật trong nhà với bạn nhỏ)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81000" y="2743200"/>
            <a:ext cx="84582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   </a:t>
            </a:r>
            <a:r>
              <a:rPr lang="en-US" sz="3000">
                <a:solidFill>
                  <a:srgbClr val="0000FF"/>
                </a:solidFill>
              </a:rPr>
              <a:t>Cái cối xay cũng nh</a:t>
            </a:r>
            <a:r>
              <a:rPr lang="vi-VN" sz="3000">
                <a:solidFill>
                  <a:srgbClr val="0000FF"/>
                </a:solidFill>
              </a:rPr>
              <a:t>ư</a:t>
            </a:r>
            <a:r>
              <a:rPr lang="en-US" sz="3000">
                <a:solidFill>
                  <a:srgbClr val="0000FF"/>
                </a:solidFill>
              </a:rPr>
              <a:t> những </a:t>
            </a:r>
            <a:r>
              <a:rPr lang="vi-VN" sz="3000">
                <a:solidFill>
                  <a:srgbClr val="0000FF"/>
                </a:solidFill>
              </a:rPr>
              <a:t>đ</a:t>
            </a:r>
            <a:r>
              <a:rPr lang="en-US" sz="3000">
                <a:solidFill>
                  <a:srgbClr val="0000FF"/>
                </a:solidFill>
              </a:rPr>
              <a:t>ồ dùng </a:t>
            </a:r>
            <a:r>
              <a:rPr lang="vi-VN" sz="3000">
                <a:solidFill>
                  <a:srgbClr val="0000FF"/>
                </a:solidFill>
              </a:rPr>
              <a:t>đ</a:t>
            </a:r>
            <a:r>
              <a:rPr lang="en-US" sz="3000">
                <a:solidFill>
                  <a:srgbClr val="0000FF"/>
                </a:solidFill>
              </a:rPr>
              <a:t>ã sống cùng tôi  -cái võng </a:t>
            </a:r>
            <a:r>
              <a:rPr lang="vi-VN" sz="3000">
                <a:solidFill>
                  <a:srgbClr val="0000FF"/>
                </a:solidFill>
              </a:rPr>
              <a:t>đ</a:t>
            </a:r>
            <a:r>
              <a:rPr lang="en-US" sz="3000">
                <a:solidFill>
                  <a:srgbClr val="0000FF"/>
                </a:solidFill>
              </a:rPr>
              <a:t>ay,cái chiếu manh, cái mâm gỗ, cái giỏ cua, cái chạn bát, cái gi</a:t>
            </a:r>
            <a:r>
              <a:rPr lang="vi-VN" sz="3000">
                <a:solidFill>
                  <a:srgbClr val="0000FF"/>
                </a:solidFill>
              </a:rPr>
              <a:t>ư</a:t>
            </a:r>
            <a:r>
              <a:rPr lang="en-US" sz="3000">
                <a:solidFill>
                  <a:srgbClr val="0000FF"/>
                </a:solidFill>
              </a:rPr>
              <a:t>ờng nứa…. – tất cả, tất cả chúng nó </a:t>
            </a:r>
            <a:r>
              <a:rPr lang="vi-VN" sz="3000">
                <a:solidFill>
                  <a:srgbClr val="0000FF"/>
                </a:solidFill>
              </a:rPr>
              <a:t>đ</a:t>
            </a:r>
            <a:r>
              <a:rPr lang="en-US" sz="3000">
                <a:solidFill>
                  <a:srgbClr val="0000FF"/>
                </a:solidFill>
              </a:rPr>
              <a:t>ều cất tiếng nói:”Chúng tôi </a:t>
            </a:r>
            <a:r>
              <a:rPr lang="vi-VN" sz="3000">
                <a:solidFill>
                  <a:srgbClr val="0000FF"/>
                </a:solidFill>
              </a:rPr>
              <a:t>đư</a:t>
            </a:r>
            <a:r>
              <a:rPr lang="en-US" sz="3000">
                <a:solidFill>
                  <a:srgbClr val="0000FF"/>
                </a:solidFill>
              </a:rPr>
              <a:t>ợc sống cùng với tuổi th</a:t>
            </a:r>
            <a:r>
              <a:rPr lang="vi-VN" sz="3000">
                <a:solidFill>
                  <a:srgbClr val="0000FF"/>
                </a:solidFill>
              </a:rPr>
              <a:t>ơ</a:t>
            </a:r>
            <a:r>
              <a:rPr lang="en-US" sz="3000">
                <a:solidFill>
                  <a:srgbClr val="0000FF"/>
                </a:solidFill>
              </a:rPr>
              <a:t> anh.Chúng tôi hoàn toàn không muốn nhờ vả anh cái gì.Chúng tôi chỉ muốn theo dõi từng b</a:t>
            </a:r>
            <a:r>
              <a:rPr lang="vi-VN" sz="3000">
                <a:solidFill>
                  <a:srgbClr val="0000FF"/>
                </a:solidFill>
              </a:rPr>
              <a:t>ư</a:t>
            </a:r>
            <a:r>
              <a:rPr lang="en-US" sz="3000">
                <a:solidFill>
                  <a:srgbClr val="0000FF"/>
                </a:solidFill>
              </a:rPr>
              <a:t>ớc anh </a:t>
            </a:r>
            <a:r>
              <a:rPr lang="vi-VN" sz="3000">
                <a:solidFill>
                  <a:srgbClr val="0000FF"/>
                </a:solidFill>
              </a:rPr>
              <a:t>đ</a:t>
            </a:r>
            <a:r>
              <a:rPr lang="en-US" sz="3000">
                <a:solidFill>
                  <a:srgbClr val="0000FF"/>
                </a:solidFill>
              </a:rPr>
              <a:t>i.</a:t>
            </a:r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152400" y="114300"/>
            <a:ext cx="8839200" cy="66294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WordArt 10"/>
          <p:cNvSpPr>
            <a:spLocks noChangeArrowheads="1" noChangeShapeType="1" noTextEdit="1"/>
          </p:cNvSpPr>
          <p:nvPr/>
        </p:nvSpPr>
        <p:spPr bwMode="auto">
          <a:xfrm>
            <a:off x="1905000" y="304800"/>
            <a:ext cx="548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808000"/>
                </a:solidFill>
                <a:latin typeface="Arial"/>
                <a:cs typeface="Arial"/>
              </a:rPr>
              <a:t>Thảo luận nhóm</a:t>
            </a:r>
          </a:p>
        </p:txBody>
      </p:sp>
      <p:sp>
        <p:nvSpPr>
          <p:cNvPr id="9224" name="Line 12"/>
          <p:cNvSpPr>
            <a:spLocks noChangeShapeType="1"/>
          </p:cNvSpPr>
          <p:nvPr/>
        </p:nvSpPr>
        <p:spPr bwMode="auto">
          <a:xfrm>
            <a:off x="2609850" y="2000250"/>
            <a:ext cx="3733800" cy="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30733" name="Picture 13" descr="DauChamH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304800"/>
            <a:ext cx="609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30726" grpId="0"/>
      <p:bldP spid="30727" grpId="0"/>
      <p:bldP spid="3072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ChangeArrowheads="1"/>
          </p:cNvSpPr>
          <p:nvPr/>
        </p:nvSpPr>
        <p:spPr bwMode="auto">
          <a:xfrm>
            <a:off x="304800" y="10668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3000" b="1">
                <a:solidFill>
                  <a:srgbClr val="0000FF"/>
                </a:solidFill>
              </a:rPr>
              <a:t>c. Các phần mở bài, kết bài </a:t>
            </a:r>
            <a:r>
              <a:rPr lang="vi-VN" sz="3000" b="1">
                <a:solidFill>
                  <a:srgbClr val="0000FF"/>
                </a:solidFill>
              </a:rPr>
              <a:t>đ</a:t>
            </a:r>
            <a:r>
              <a:rPr lang="en-US" sz="3000" b="1">
                <a:solidFill>
                  <a:srgbClr val="0000FF"/>
                </a:solidFill>
              </a:rPr>
              <a:t>ó giống với những cách mở bài , kết bài nào </a:t>
            </a:r>
            <a:r>
              <a:rPr lang="vi-VN" sz="3000" b="1">
                <a:solidFill>
                  <a:srgbClr val="0000FF"/>
                </a:solidFill>
              </a:rPr>
              <a:t>đ</a:t>
            </a:r>
            <a:r>
              <a:rPr lang="en-US" sz="3000" b="1">
                <a:solidFill>
                  <a:srgbClr val="0000FF"/>
                </a:solidFill>
              </a:rPr>
              <a:t>ã học?</a:t>
            </a: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457200" y="2438400"/>
            <a:ext cx="8450263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3500" b="1">
                <a:solidFill>
                  <a:srgbClr val="FF0000"/>
                </a:solidFill>
              </a:rPr>
              <a:t>Mở bài</a:t>
            </a:r>
            <a:r>
              <a:rPr lang="en-US" sz="3500">
                <a:solidFill>
                  <a:srgbClr val="0000FF"/>
                </a:solidFill>
              </a:rPr>
              <a:t> :</a:t>
            </a:r>
            <a:r>
              <a:rPr lang="en-US" sz="3500">
                <a:solidFill>
                  <a:srgbClr val="660066"/>
                </a:solidFill>
              </a:rPr>
              <a:t>Giới thiệu ngay </a:t>
            </a:r>
            <a:r>
              <a:rPr lang="vi-VN" sz="3500">
                <a:solidFill>
                  <a:srgbClr val="660066"/>
                </a:solidFill>
              </a:rPr>
              <a:t>đ</a:t>
            </a:r>
            <a:r>
              <a:rPr lang="en-US" sz="3500">
                <a:solidFill>
                  <a:srgbClr val="660066"/>
                </a:solidFill>
              </a:rPr>
              <a:t>ồ vật sẽ tả là cái cối tân</a:t>
            </a:r>
          </a:p>
          <a:p>
            <a:r>
              <a:rPr lang="en-US" sz="3500">
                <a:solidFill>
                  <a:srgbClr val="0000FF"/>
                </a:solidFill>
              </a:rPr>
              <a:t>                     </a:t>
            </a:r>
            <a:endParaRPr lang="en-US" sz="3500" b="1">
              <a:solidFill>
                <a:srgbClr val="660066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457200" y="3962400"/>
            <a:ext cx="86106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3500" b="1">
                <a:solidFill>
                  <a:srgbClr val="FF0000"/>
                </a:solidFill>
              </a:rPr>
              <a:t>Kết bài: </a:t>
            </a:r>
            <a:r>
              <a:rPr lang="en-US" sz="3500">
                <a:solidFill>
                  <a:srgbClr val="660066"/>
                </a:solidFill>
              </a:rPr>
              <a:t>Nêu phần kết thúc của bài , bình luận thêm.(Tình cảm thân thiết giữa các </a:t>
            </a:r>
            <a:r>
              <a:rPr lang="vi-VN" sz="3500">
                <a:solidFill>
                  <a:srgbClr val="660066"/>
                </a:solidFill>
              </a:rPr>
              <a:t>đ</a:t>
            </a:r>
            <a:r>
              <a:rPr lang="en-US" sz="3500">
                <a:solidFill>
                  <a:srgbClr val="660066"/>
                </a:solidFill>
              </a:rPr>
              <a:t>ồ vật trong nhà với bạn nhỏ)</a:t>
            </a:r>
          </a:p>
          <a:p>
            <a:r>
              <a:rPr lang="en-US" sz="3500">
                <a:solidFill>
                  <a:srgbClr val="0000FF"/>
                </a:solidFill>
              </a:rPr>
              <a:t>                     </a:t>
            </a:r>
            <a:endParaRPr lang="en-US" sz="3500" b="1">
              <a:solidFill>
                <a:srgbClr val="660066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774700" y="2971800"/>
            <a:ext cx="6773863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3500">
                <a:solidFill>
                  <a:schemeClr val="accent2"/>
                </a:solidFill>
              </a:rPr>
              <a:t>                     </a:t>
            </a:r>
            <a:r>
              <a:rPr lang="en-US" sz="3500" b="1">
                <a:solidFill>
                  <a:schemeClr val="accent2"/>
                </a:solidFill>
              </a:rPr>
              <a:t>( Mở bài trực tiếp )</a:t>
            </a: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762000" y="5699125"/>
            <a:ext cx="86106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3500">
                <a:solidFill>
                  <a:schemeClr val="accent2"/>
                </a:solidFill>
              </a:rPr>
              <a:t>                     </a:t>
            </a:r>
            <a:r>
              <a:rPr lang="en-US" sz="3500" b="1">
                <a:solidFill>
                  <a:schemeClr val="accent2"/>
                </a:solidFill>
              </a:rPr>
              <a:t>( Kết bài mở rộng )</a:t>
            </a:r>
          </a:p>
        </p:txBody>
      </p:sp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76200" y="114300"/>
            <a:ext cx="8915400" cy="66294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WordArt 15"/>
          <p:cNvSpPr>
            <a:spLocks noChangeArrowheads="1" noChangeShapeType="1" noTextEdit="1"/>
          </p:cNvSpPr>
          <p:nvPr/>
        </p:nvSpPr>
        <p:spPr bwMode="auto">
          <a:xfrm>
            <a:off x="1905000" y="304800"/>
            <a:ext cx="548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808000"/>
                </a:solidFill>
                <a:latin typeface="Arial"/>
                <a:cs typeface="Arial"/>
              </a:rPr>
              <a:t>Thảo luận nhóm</a:t>
            </a:r>
          </a:p>
        </p:txBody>
      </p:sp>
      <p:sp>
        <p:nvSpPr>
          <p:cNvPr id="10249" name="Line 16"/>
          <p:cNvSpPr>
            <a:spLocks noChangeShapeType="1"/>
          </p:cNvSpPr>
          <p:nvPr/>
        </p:nvSpPr>
        <p:spPr bwMode="auto">
          <a:xfrm>
            <a:off x="2667000" y="2209800"/>
            <a:ext cx="3733800" cy="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36881" name="Picture 17" descr="DauChamH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304800"/>
            <a:ext cx="609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4" grpId="0"/>
      <p:bldP spid="36875" grpId="0"/>
      <p:bldP spid="36876" grpId="0"/>
      <p:bldP spid="3687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1655</Words>
  <Application>Microsoft PowerPoint</Application>
  <PresentationFormat>On-screen Show (4:3)</PresentationFormat>
  <Paragraphs>146</Paragraphs>
  <Slides>22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Wingdings 2</vt:lpstr>
      <vt:lpstr>Default Design</vt:lpstr>
      <vt:lpstr>Media 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khai</dc:creator>
  <cp:lastModifiedBy>CSTeam</cp:lastModifiedBy>
  <cp:revision>8</cp:revision>
  <dcterms:created xsi:type="dcterms:W3CDTF">2009-04-15T05:24:52Z</dcterms:created>
  <dcterms:modified xsi:type="dcterms:W3CDTF">2016-06-30T01:41:19Z</dcterms:modified>
</cp:coreProperties>
</file>